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577" r:id="rId3"/>
    <p:sldId id="352" r:id="rId4"/>
    <p:sldId id="581" r:id="rId5"/>
    <p:sldId id="576" r:id="rId6"/>
    <p:sldId id="505" r:id="rId7"/>
    <p:sldId id="511" r:id="rId8"/>
    <p:sldId id="509" r:id="rId9"/>
    <p:sldId id="510" r:id="rId10"/>
    <p:sldId id="512" r:id="rId11"/>
    <p:sldId id="513" r:id="rId12"/>
    <p:sldId id="514" r:id="rId13"/>
    <p:sldId id="516" r:id="rId14"/>
    <p:sldId id="530" r:id="rId15"/>
    <p:sldId id="529" r:id="rId16"/>
    <p:sldId id="547" r:id="rId17"/>
    <p:sldId id="578" r:id="rId18"/>
    <p:sldId id="579" r:id="rId19"/>
    <p:sldId id="580" r:id="rId20"/>
    <p:sldId id="472" r:id="rId21"/>
    <p:sldId id="497" r:id="rId22"/>
    <p:sldId id="569" r:id="rId23"/>
    <p:sldId id="561" r:id="rId24"/>
    <p:sldId id="562" r:id="rId25"/>
    <p:sldId id="566" r:id="rId26"/>
    <p:sldId id="567" r:id="rId27"/>
    <p:sldId id="557" r:id="rId28"/>
    <p:sldId id="558" r:id="rId29"/>
    <p:sldId id="553" r:id="rId30"/>
    <p:sldId id="570" r:id="rId31"/>
    <p:sldId id="554" r:id="rId32"/>
    <p:sldId id="555" r:id="rId33"/>
    <p:sldId id="556" r:id="rId34"/>
    <p:sldId id="575" r:id="rId35"/>
    <p:sldId id="503" r:id="rId36"/>
    <p:sldId id="527" r:id="rId37"/>
    <p:sldId id="528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4667" autoAdjust="0"/>
  </p:normalViewPr>
  <p:slideViewPr>
    <p:cSldViewPr>
      <p:cViewPr varScale="1">
        <p:scale>
          <a:sx n="101" d="100"/>
          <a:sy n="101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8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Tabelle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-Tabelle10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555136087441"/>
          <c:y val="0.00852571391791285"/>
          <c:w val="0.665027325351454"/>
          <c:h val="0.99147428608208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09554010907001"/>
          <c:y val="0.0868066810468457"/>
          <c:w val="0.922045639282967"/>
          <c:h val="0.695077480440943"/>
        </c:manualLayout>
      </c:layout>
      <c:lineChart>
        <c:grouping val="stacked"/>
        <c:varyColors val="0"/>
        <c:ser>
          <c:idx val="1"/>
          <c:order val="0"/>
          <c:tx>
            <c:v>Population Growth (Thousands)</c:v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layout>
                <c:manualLayout>
                  <c:x val="-0.0196875546806649"/>
                  <c:y val="-0.02602588580387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6"/>
              <c:delete val="1"/>
            </c:dLbl>
            <c:dLbl>
              <c:idx val="20"/>
              <c:delete val="1"/>
            </c:dLbl>
            <c:dLbl>
              <c:idx val="23"/>
              <c:layout>
                <c:manualLayout>
                  <c:x val="-0.0676528871391075"/>
                  <c:y val="-0.02048945265891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537638888888889"/>
                  <c:y val="-0.0389442298087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0.0166666666666667"/>
                  <c:y val="-0.02418040808888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90000"/>
                </a:schemeClr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Sheet1!$A$1:$A$26</c:f>
              <c:numCache>
                <c:formatCode>General</c:formatCode>
                <c:ptCount val="26"/>
                <c:pt idx="0">
                  <c:v>1876.0</c:v>
                </c:pt>
                <c:pt idx="1">
                  <c:v>1879.0</c:v>
                </c:pt>
                <c:pt idx="2">
                  <c:v>1890.0</c:v>
                </c:pt>
                <c:pt idx="3">
                  <c:v>1895.0</c:v>
                </c:pt>
                <c:pt idx="4">
                  <c:v>1900.0</c:v>
                </c:pt>
                <c:pt idx="5">
                  <c:v>1910.0</c:v>
                </c:pt>
                <c:pt idx="6">
                  <c:v>1922.0</c:v>
                </c:pt>
                <c:pt idx="7">
                  <c:v>1927.0</c:v>
                </c:pt>
                <c:pt idx="8">
                  <c:v>1935.0</c:v>
                </c:pt>
                <c:pt idx="9">
                  <c:v>1940.0</c:v>
                </c:pt>
                <c:pt idx="10">
                  <c:v>1945.0</c:v>
                </c:pt>
                <c:pt idx="11">
                  <c:v>1950.0</c:v>
                </c:pt>
                <c:pt idx="12">
                  <c:v>1955.0</c:v>
                </c:pt>
                <c:pt idx="13">
                  <c:v>1960.0</c:v>
                </c:pt>
                <c:pt idx="14">
                  <c:v>1965.0</c:v>
                </c:pt>
                <c:pt idx="15">
                  <c:v>1970.0</c:v>
                </c:pt>
                <c:pt idx="16">
                  <c:v>1975.0</c:v>
                </c:pt>
                <c:pt idx="17">
                  <c:v>1980.0</c:v>
                </c:pt>
                <c:pt idx="18">
                  <c:v>1985.0</c:v>
                </c:pt>
                <c:pt idx="19">
                  <c:v>1990.0</c:v>
                </c:pt>
                <c:pt idx="20">
                  <c:v>1997.0</c:v>
                </c:pt>
                <c:pt idx="21">
                  <c:v>2000.0</c:v>
                </c:pt>
                <c:pt idx="22">
                  <c:v>2007.0</c:v>
                </c:pt>
                <c:pt idx="23">
                  <c:v>2008.0</c:v>
                </c:pt>
                <c:pt idx="24">
                  <c:v>2009.0</c:v>
                </c:pt>
                <c:pt idx="25">
                  <c:v>2013.0</c:v>
                </c:pt>
              </c:numCache>
            </c:num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7542.0</c:v>
                </c:pt>
                <c:pt idx="1">
                  <c:v>7705.0</c:v>
                </c:pt>
                <c:pt idx="2">
                  <c:v>9000.0</c:v>
                </c:pt>
                <c:pt idx="3">
                  <c:v>11300.0</c:v>
                </c:pt>
                <c:pt idx="4">
                  <c:v>15000.0</c:v>
                </c:pt>
                <c:pt idx="5">
                  <c:v>19000.0</c:v>
                </c:pt>
                <c:pt idx="6">
                  <c:v>22000.0</c:v>
                </c:pt>
                <c:pt idx="7">
                  <c:v>21147.0</c:v>
                </c:pt>
                <c:pt idx="8">
                  <c:v>27620.0</c:v>
                </c:pt>
                <c:pt idx="9">
                  <c:v>30007.0</c:v>
                </c:pt>
                <c:pt idx="10">
                  <c:v>33148.0</c:v>
                </c:pt>
                <c:pt idx="11">
                  <c:v>36463.0</c:v>
                </c:pt>
                <c:pt idx="12">
                  <c:v>50104.0</c:v>
                </c:pt>
                <c:pt idx="13">
                  <c:v>68485.0</c:v>
                </c:pt>
                <c:pt idx="14">
                  <c:v>86692.0</c:v>
                </c:pt>
                <c:pt idx="15">
                  <c:v>114145.0</c:v>
                </c:pt>
                <c:pt idx="16">
                  <c:v>155260.0</c:v>
                </c:pt>
                <c:pt idx="17">
                  <c:v>222730.0</c:v>
                </c:pt>
                <c:pt idx="18">
                  <c:v>316186.0</c:v>
                </c:pt>
                <c:pt idx="19">
                  <c:v>422357.0</c:v>
                </c:pt>
                <c:pt idx="20">
                  <c:v>499452.0</c:v>
                </c:pt>
                <c:pt idx="21">
                  <c:v>537842.0</c:v>
                </c:pt>
                <c:pt idx="22">
                  <c:v>696765.0</c:v>
                </c:pt>
                <c:pt idx="23">
                  <c:v>807694.0</c:v>
                </c:pt>
                <c:pt idx="24">
                  <c:v>842230.0</c:v>
                </c:pt>
                <c:pt idx="25">
                  <c:v>940418.0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762392"/>
        <c:axId val="2116757784"/>
      </c:lineChart>
      <c:catAx>
        <c:axId val="211676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6757784"/>
        <c:crosses val="autoZero"/>
        <c:auto val="1"/>
        <c:lblAlgn val="ctr"/>
        <c:lblOffset val="100"/>
        <c:noMultiLvlLbl val="0"/>
      </c:catAx>
      <c:valAx>
        <c:axId val="211675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762392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Tukish Male 55.9%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Turkish Female  44%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Syrian Male 55.7%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Syrian Female 44.2%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Sheet1!$A$1:$A$4</c:f>
              <c:strCache>
                <c:ptCount val="4"/>
                <c:pt idx="0">
                  <c:v>Tukish Male</c:v>
                </c:pt>
                <c:pt idx="1">
                  <c:v>Turkish Female </c:v>
                </c:pt>
                <c:pt idx="2">
                  <c:v>Syrian Male</c:v>
                </c:pt>
                <c:pt idx="3">
                  <c:v>Syrian Female</c:v>
                </c:pt>
              </c:strCache>
            </c:strRef>
          </c:cat>
          <c:val>
            <c:numRef>
              <c:f>Sheet1!$B$1:$B$4</c:f>
              <c:numCache>
                <c:formatCode>0.00%</c:formatCode>
                <c:ptCount val="4"/>
                <c:pt idx="0">
                  <c:v>0.5592</c:v>
                </c:pt>
                <c:pt idx="1">
                  <c:v>0.4408</c:v>
                </c:pt>
                <c:pt idx="2">
                  <c:v>0.5574</c:v>
                </c:pt>
                <c:pt idx="3">
                  <c:v>0.4426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555136087441"/>
          <c:y val="0.00852571391791285"/>
          <c:w val="0.665027325351454"/>
          <c:h val="0.991474286082087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0.0434188409375657"/>
                  <c:y val="-0.10142352132182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Turkish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Male </a:t>
                    </a:r>
                  </a:p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(mean age) 33.7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46443889635747"/>
                  <c:y val="0.021571510203291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Turkish Female (mean age) 31.8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19634703196347"/>
                  <c:y val="0.0442741651530945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Syrian Male </a:t>
                    </a:r>
                  </a:p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  (mean age) 29.8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78745644599303"/>
                  <c:y val="-0.04428044280442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Syrian Female </a:t>
                    </a:r>
                    <a:endParaRPr lang="en-US" sz="16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mean age) 29.1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Sheet1!$A$1:$A$4</c:f>
              <c:strCache>
                <c:ptCount val="4"/>
                <c:pt idx="0">
                  <c:v>Tukish Male (mean age)</c:v>
                </c:pt>
                <c:pt idx="1">
                  <c:v>Turkish Female (mean age)</c:v>
                </c:pt>
                <c:pt idx="2">
                  <c:v>Syrian Male (mean age)</c:v>
                </c:pt>
                <c:pt idx="3">
                  <c:v>Syrian Female (mean age)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33.7</c:v>
                </c:pt>
                <c:pt idx="1">
                  <c:v>31.8</c:v>
                </c:pt>
                <c:pt idx="2">
                  <c:v>29.8</c:v>
                </c:pt>
                <c:pt idx="3">
                  <c:v>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Syrians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0.017241379310344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University (Undergraduate)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2" formatCode="0.0%">
                  <c:v>0.057</c:v>
                </c:pt>
                <c:pt idx="3" formatCode="0.0%">
                  <c:v>0.073</c:v>
                </c:pt>
                <c:pt idx="4" formatCode="0.0%">
                  <c:v>0.169</c:v>
                </c:pt>
                <c:pt idx="5" formatCode="0.0%">
                  <c:v>0.217</c:v>
                </c:pt>
                <c:pt idx="6" formatCode="0.0%">
                  <c:v>0.483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Turkish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0191570881226054"/>
                  <c:y val="-6.308171709619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53256704980843"/>
                  <c:y val="-0.00344086068117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5325670498084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7241379310344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University (Undergraduate)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0.006</c:v>
                </c:pt>
                <c:pt idx="1">
                  <c:v>0.014</c:v>
                </c:pt>
                <c:pt idx="2">
                  <c:v>0.047</c:v>
                </c:pt>
                <c:pt idx="3">
                  <c:v>0.064</c:v>
                </c:pt>
                <c:pt idx="4">
                  <c:v>0.082</c:v>
                </c:pt>
                <c:pt idx="5">
                  <c:v>0.336</c:v>
                </c:pt>
                <c:pt idx="6">
                  <c:v>0.449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939400"/>
        <c:axId val="2106627848"/>
      </c:barChart>
      <c:catAx>
        <c:axId val="2109939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106627848"/>
        <c:crosses val="autoZero"/>
        <c:auto val="1"/>
        <c:lblAlgn val="ctr"/>
        <c:lblOffset val="100"/>
        <c:noMultiLvlLbl val="0"/>
      </c:catAx>
      <c:valAx>
        <c:axId val="2106627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09939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Sheet1!$B$11:$B$12</c:f>
              <c:strCache>
                <c:ptCount val="1"/>
                <c:pt idx="0">
                  <c:v>Syrian  Male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0.6%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600"/>
                      <a:t>0.9%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Sheet1!$A$13:$A$19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Undergraduate</c:v>
                </c:pt>
              </c:strCache>
            </c:strRef>
          </c:cat>
          <c:val>
            <c:numRef>
              <c:f>Sheet1!$B$13:$B$19</c:f>
              <c:numCache>
                <c:formatCode>General</c:formatCode>
                <c:ptCount val="7"/>
                <c:pt idx="2" formatCode="#,#00%">
                  <c:v>0.057</c:v>
                </c:pt>
                <c:pt idx="3" formatCode="#,#00%">
                  <c:v>0.085</c:v>
                </c:pt>
                <c:pt idx="4" formatCode="#,#00%">
                  <c:v>0.199</c:v>
                </c:pt>
                <c:pt idx="5" formatCode="#,#00%">
                  <c:v>0.167</c:v>
                </c:pt>
                <c:pt idx="6" formatCode="#,#00%">
                  <c:v>0.492</c:v>
                </c:pt>
              </c:numCache>
            </c:numRef>
          </c:val>
        </c:ser>
        <c:ser>
          <c:idx val="1"/>
          <c:order val="1"/>
          <c:tx>
            <c:strRef>
              <c:f>Sheet1!$C$11:$C$12</c:f>
              <c:strCache>
                <c:ptCount val="1"/>
                <c:pt idx="0">
                  <c:v>Syrian  Female</c:v>
                </c:pt>
              </c:strCache>
            </c:strRef>
          </c:tx>
          <c:invertIfNegative val="0"/>
          <c:cat>
            <c:strRef>
              <c:f>Sheet1!$A$13:$A$19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Undergraduate</c:v>
                </c:pt>
              </c:strCache>
            </c:strRef>
          </c:cat>
          <c:val>
            <c:numRef>
              <c:f>Sheet1!$C$13:$C$19</c:f>
              <c:numCache>
                <c:formatCode>General</c:formatCode>
                <c:ptCount val="7"/>
                <c:pt idx="2" formatCode="#,#00%">
                  <c:v>0.061</c:v>
                </c:pt>
                <c:pt idx="3" formatCode="#,#00%">
                  <c:v>0.061</c:v>
                </c:pt>
                <c:pt idx="4" formatCode="#,#00%">
                  <c:v>0.116</c:v>
                </c:pt>
                <c:pt idx="5" formatCode="#,#00%">
                  <c:v>0.27</c:v>
                </c:pt>
                <c:pt idx="6" formatCode="#,#00%">
                  <c:v>0.486</c:v>
                </c:pt>
              </c:numCache>
            </c:numRef>
          </c:val>
        </c:ser>
        <c:ser>
          <c:idx val="2"/>
          <c:order val="2"/>
          <c:tx>
            <c:strRef>
              <c:f>Sheet1!$D$11:$D$12</c:f>
              <c:strCache>
                <c:ptCount val="1"/>
                <c:pt idx="0">
                  <c:v>Turkish Male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0.1%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0.3%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Sheet1!$A$13:$A$19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Undergraduate</c:v>
                </c:pt>
              </c:strCache>
            </c:strRef>
          </c:cat>
          <c:val>
            <c:numRef>
              <c:f>Sheet1!$D$13:$D$19</c:f>
              <c:numCache>
                <c:formatCode>#,#00%</c:formatCode>
                <c:ptCount val="7"/>
                <c:pt idx="0">
                  <c:v>0.005</c:v>
                </c:pt>
                <c:pt idx="1">
                  <c:v>0.026</c:v>
                </c:pt>
                <c:pt idx="2">
                  <c:v>0.045</c:v>
                </c:pt>
                <c:pt idx="3">
                  <c:v>0.037</c:v>
                </c:pt>
                <c:pt idx="4">
                  <c:v>0.108</c:v>
                </c:pt>
                <c:pt idx="5">
                  <c:v>0.346</c:v>
                </c:pt>
                <c:pt idx="6">
                  <c:v>0.431</c:v>
                </c:pt>
              </c:numCache>
            </c:numRef>
          </c:val>
        </c:ser>
        <c:ser>
          <c:idx val="3"/>
          <c:order val="3"/>
          <c:tx>
            <c:strRef>
              <c:f>Sheet1!$E$11:$E$12</c:f>
              <c:strCache>
                <c:ptCount val="1"/>
                <c:pt idx="0">
                  <c:v>Turkish Female</c:v>
                </c:pt>
              </c:strCache>
            </c:strRef>
          </c:tx>
          <c:invertIfNegative val="0"/>
          <c:cat>
            <c:strRef>
              <c:f>Sheet1!$A$13:$A$19</c:f>
              <c:strCache>
                <c:ptCount val="7"/>
                <c:pt idx="0">
                  <c:v>Doctorate</c:v>
                </c:pt>
                <c:pt idx="1">
                  <c:v>Masters</c:v>
                </c:pt>
                <c:pt idx="2">
                  <c:v>Two-Year Degree</c:v>
                </c:pt>
                <c:pt idx="3">
                  <c:v>Primary School</c:v>
                </c:pt>
                <c:pt idx="4">
                  <c:v>Secondary School</c:v>
                </c:pt>
                <c:pt idx="5">
                  <c:v>High School</c:v>
                </c:pt>
                <c:pt idx="6">
                  <c:v>Undergraduate</c:v>
                </c:pt>
              </c:strCache>
            </c:strRef>
          </c:cat>
          <c:val>
            <c:numRef>
              <c:f>Sheet1!$E$13:$E$19</c:f>
              <c:numCache>
                <c:formatCode>General</c:formatCode>
                <c:ptCount val="7"/>
                <c:pt idx="0" formatCode="#,#00%">
                  <c:v>0.005</c:v>
                </c:pt>
                <c:pt idx="2" formatCode="#,#00%">
                  <c:v>0.051</c:v>
                </c:pt>
                <c:pt idx="3" formatCode="#,#00%">
                  <c:v>0.0980000000000001</c:v>
                </c:pt>
                <c:pt idx="4" formatCode="#,#00%">
                  <c:v>0.051</c:v>
                </c:pt>
                <c:pt idx="5" formatCode="#,#00%">
                  <c:v>0.327</c:v>
                </c:pt>
                <c:pt idx="6" formatCode="#,#00%">
                  <c:v>0.467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021576"/>
        <c:axId val="2029906712"/>
      </c:barChart>
      <c:catAx>
        <c:axId val="2030021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029906712"/>
        <c:crossesAt val="0.0"/>
        <c:auto val="1"/>
        <c:lblAlgn val="ctr"/>
        <c:lblOffset val="100"/>
        <c:noMultiLvlLbl val="0"/>
      </c:catAx>
      <c:valAx>
        <c:axId val="2029906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0021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Syrians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23.2%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44.1%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sz="1600"/>
                      <a:t>29.4%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High-Income</c:v>
                </c:pt>
                <c:pt idx="1">
                  <c:v>Higher-Middle Inome</c:v>
                </c:pt>
                <c:pt idx="2">
                  <c:v>Lower-Middle Income</c:v>
                </c:pt>
                <c:pt idx="3">
                  <c:v>Low-Income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0.034</c:v>
                </c:pt>
                <c:pt idx="1">
                  <c:v>0.232</c:v>
                </c:pt>
                <c:pt idx="2">
                  <c:v>0.441</c:v>
                </c:pt>
                <c:pt idx="3">
                  <c:v>0.294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Turkish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High-Income</c:v>
                </c:pt>
                <c:pt idx="1">
                  <c:v>Higher-Middle Inome</c:v>
                </c:pt>
                <c:pt idx="2">
                  <c:v>Lower-Middle Income</c:v>
                </c:pt>
                <c:pt idx="3">
                  <c:v>Low-Income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0.025</c:v>
                </c:pt>
                <c:pt idx="1">
                  <c:v>0.171</c:v>
                </c:pt>
                <c:pt idx="2">
                  <c:v>0.278</c:v>
                </c:pt>
                <c:pt idx="3">
                  <c:v>0.525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945672"/>
        <c:axId val="2029948680"/>
      </c:barChart>
      <c:catAx>
        <c:axId val="2029945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029948680"/>
        <c:crosses val="autoZero"/>
        <c:auto val="1"/>
        <c:lblAlgn val="ctr"/>
        <c:lblOffset val="100"/>
        <c:noMultiLvlLbl val="0"/>
      </c:catAx>
      <c:valAx>
        <c:axId val="20299486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029945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Syrian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61.8%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18.2%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20%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Agree and Strongly Agree</c:v>
                </c:pt>
                <c:pt idx="1">
                  <c:v>Disagree and Strongly Disagree</c:v>
                </c:pt>
                <c:pt idx="2">
                  <c:v>Undecided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0.618</c:v>
                </c:pt>
                <c:pt idx="1">
                  <c:v>0.182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Turkish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52.2%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28.2%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19%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Agree and Strongly Agree</c:v>
                </c:pt>
                <c:pt idx="1">
                  <c:v>Disagree and Strongly Disagree</c:v>
                </c:pt>
                <c:pt idx="2">
                  <c:v>Undecided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0.522</c:v>
                </c:pt>
                <c:pt idx="1">
                  <c:v>0.282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954872"/>
        <c:axId val="2029957704"/>
      </c:barChart>
      <c:catAx>
        <c:axId val="2029954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029957704"/>
        <c:crosses val="autoZero"/>
        <c:auto val="1"/>
        <c:lblAlgn val="ctr"/>
        <c:lblOffset val="100"/>
        <c:noMultiLvlLbl val="0"/>
      </c:catAx>
      <c:valAx>
        <c:axId val="2029957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029954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Syrian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21.7%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64.0%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14.3%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Disagree and Strongly Disagree</c:v>
                </c:pt>
                <c:pt idx="1">
                  <c:v>Agree and Strongly Agree</c:v>
                </c:pt>
                <c:pt idx="2">
                  <c:v>Undecided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0.217</c:v>
                </c:pt>
                <c:pt idx="1">
                  <c:v>0.641000000000001</c:v>
                </c:pt>
                <c:pt idx="2">
                  <c:v>0.143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Turkish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69.9%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16.3%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13.8%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Disagree and Strongly Disagree</c:v>
                </c:pt>
                <c:pt idx="1">
                  <c:v>Agree and Strongly Agree</c:v>
                </c:pt>
                <c:pt idx="2">
                  <c:v>Undecided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0.699000000000001</c:v>
                </c:pt>
                <c:pt idx="1">
                  <c:v>0.163</c:v>
                </c:pt>
                <c:pt idx="2">
                  <c:v>0.138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938792"/>
        <c:axId val="2113941736"/>
      </c:barChart>
      <c:catAx>
        <c:axId val="2113938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113941736"/>
        <c:crosses val="autoZero"/>
        <c:auto val="1"/>
        <c:lblAlgn val="ctr"/>
        <c:lblOffset val="100"/>
        <c:noMultiLvlLbl val="0"/>
      </c:catAx>
      <c:valAx>
        <c:axId val="21139417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113938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Syrian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sz="1600"/>
                      <a:t>42.9%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sz="1600"/>
                      <a:t>41.6%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sz="1600"/>
                      <a:t>15.5%</a:t>
                    </a:r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Disagree and Strongly Disagree</c:v>
                </c:pt>
                <c:pt idx="1">
                  <c:v>Agree and Strongly Agree</c:v>
                </c:pt>
                <c:pt idx="2">
                  <c:v>Undecided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0.429</c:v>
                </c:pt>
                <c:pt idx="1">
                  <c:v>0.416</c:v>
                </c:pt>
                <c:pt idx="2">
                  <c:v>0.155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Turkish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46.9%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36.0%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17.1%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Disagree and Strongly Disagree</c:v>
                </c:pt>
                <c:pt idx="1">
                  <c:v>Agree and Strongly Agree</c:v>
                </c:pt>
                <c:pt idx="2">
                  <c:v>Undecided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0.469</c:v>
                </c:pt>
                <c:pt idx="1">
                  <c:v>0.361</c:v>
                </c:pt>
                <c:pt idx="2">
                  <c:v>0.171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2814696"/>
        <c:axId val="2022913576"/>
      </c:barChart>
      <c:catAx>
        <c:axId val="2022814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022913576"/>
        <c:crosses val="autoZero"/>
        <c:auto val="1"/>
        <c:lblAlgn val="ctr"/>
        <c:lblOffset val="100"/>
        <c:noMultiLvlLbl val="0"/>
      </c:catAx>
      <c:valAx>
        <c:axId val="20229135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022814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9CF2F-05E4-4A48-81F7-2AFBDD5A2824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39A9CDD-6FDD-E74F-802D-7F5EB6E382C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Turkish/Syrian Relations</a:t>
          </a:r>
          <a:endParaRPr lang="de-DE" dirty="0"/>
        </a:p>
      </dgm:t>
    </dgm:pt>
    <dgm:pt modelId="{D831428A-B603-284F-94DB-CCA93FA261CE}" type="parTrans" cxnId="{0E1C2CFF-1D66-F34C-A385-2BC1499EEFE3}">
      <dgm:prSet/>
      <dgm:spPr/>
      <dgm:t>
        <a:bodyPr/>
        <a:lstStyle/>
        <a:p>
          <a:endParaRPr lang="de-DE"/>
        </a:p>
      </dgm:t>
    </dgm:pt>
    <dgm:pt modelId="{29F8FE5A-3562-234F-B235-D92583295EA3}" type="sibTrans" cxnId="{0E1C2CFF-1D66-F34C-A385-2BC1499EEFE3}">
      <dgm:prSet/>
      <dgm:spPr/>
      <dgm:t>
        <a:bodyPr/>
        <a:lstStyle/>
        <a:p>
          <a:endParaRPr lang="de-DE"/>
        </a:p>
      </dgm:t>
    </dgm:pt>
    <dgm:pt modelId="{2D5257AB-38B7-EF42-92E4-70A19FF2E45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Syrian/Syrian Relations</a:t>
          </a:r>
          <a:endParaRPr lang="de-DE" dirty="0"/>
        </a:p>
      </dgm:t>
    </dgm:pt>
    <dgm:pt modelId="{A6B12935-568B-DB45-9AE0-DA1E743CECF5}" type="parTrans" cxnId="{306353CB-11E9-214D-A9D7-9A1D4ABFBFF1}">
      <dgm:prSet/>
      <dgm:spPr/>
      <dgm:t>
        <a:bodyPr/>
        <a:lstStyle/>
        <a:p>
          <a:endParaRPr lang="de-DE"/>
        </a:p>
      </dgm:t>
    </dgm:pt>
    <dgm:pt modelId="{C61AB171-DF7E-304B-A5CB-CF3514D4C350}" type="sibTrans" cxnId="{306353CB-11E9-214D-A9D7-9A1D4ABFBFF1}">
      <dgm:prSet/>
      <dgm:spPr/>
      <dgm:t>
        <a:bodyPr/>
        <a:lstStyle/>
        <a:p>
          <a:endParaRPr lang="de-DE"/>
        </a:p>
      </dgm:t>
    </dgm:pt>
    <dgm:pt modelId="{6D5005B5-56CD-C844-867D-F089312A227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 smtClean="0"/>
            <a:t>Mersin: </a:t>
          </a:r>
        </a:p>
        <a:p>
          <a:r>
            <a:rPr lang="de-DE" dirty="0" smtClean="0"/>
            <a:t>Home or Way Through?</a:t>
          </a:r>
          <a:endParaRPr lang="de-DE" dirty="0"/>
        </a:p>
      </dgm:t>
    </dgm:pt>
    <dgm:pt modelId="{8DF5440D-7B70-7D42-BD4E-803A72B933C7}" type="parTrans" cxnId="{9578BD24-AB77-9F46-ACD1-94032FC0B76F}">
      <dgm:prSet/>
      <dgm:spPr/>
      <dgm:t>
        <a:bodyPr/>
        <a:lstStyle/>
        <a:p>
          <a:endParaRPr lang="de-DE"/>
        </a:p>
      </dgm:t>
    </dgm:pt>
    <dgm:pt modelId="{7699FA53-DD6F-A54E-B332-B905BDB6C755}" type="sibTrans" cxnId="{9578BD24-AB77-9F46-ACD1-94032FC0B76F}">
      <dgm:prSet/>
      <dgm:spPr/>
      <dgm:t>
        <a:bodyPr/>
        <a:lstStyle/>
        <a:p>
          <a:endParaRPr lang="de-DE"/>
        </a:p>
      </dgm:t>
    </dgm:pt>
    <dgm:pt modelId="{5B85B595-34C6-2549-ABD9-66CA22BE3138}" type="pres">
      <dgm:prSet presAssocID="{2CA9CF2F-05E4-4A48-81F7-2AFBDD5A2824}" presName="linearFlow" presStyleCnt="0">
        <dgm:presLayoutVars>
          <dgm:dir/>
          <dgm:resizeHandles val="exact"/>
        </dgm:presLayoutVars>
      </dgm:prSet>
      <dgm:spPr/>
    </dgm:pt>
    <dgm:pt modelId="{D0008CA7-9DE5-BE46-9F9E-50440560064D}" type="pres">
      <dgm:prSet presAssocID="{F39A9CDD-6FDD-E74F-802D-7F5EB6E382CB}" presName="composite" presStyleCnt="0"/>
      <dgm:spPr/>
    </dgm:pt>
    <dgm:pt modelId="{519CFEE1-6D20-B141-8069-663B9781B607}" type="pres">
      <dgm:prSet presAssocID="{F39A9CDD-6FDD-E74F-802D-7F5EB6E382CB}" presName="imgShp" presStyleLbl="fgImgPlace1" presStyleIdx="0" presStyleCnt="3"/>
      <dgm:spPr>
        <a:solidFill>
          <a:schemeClr val="bg1">
            <a:lumMod val="50000"/>
          </a:schemeClr>
        </a:solidFill>
      </dgm:spPr>
    </dgm:pt>
    <dgm:pt modelId="{FEF2D6B6-D2C5-5642-AED8-43A02ADDF9D5}" type="pres">
      <dgm:prSet presAssocID="{F39A9CDD-6FDD-E74F-802D-7F5EB6E382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25E390-2B9B-D242-B12B-701331DF7031}" type="pres">
      <dgm:prSet presAssocID="{29F8FE5A-3562-234F-B235-D92583295EA3}" presName="spacing" presStyleCnt="0"/>
      <dgm:spPr/>
    </dgm:pt>
    <dgm:pt modelId="{443CEFEF-FAA6-284F-A3EA-F41B966FD3AA}" type="pres">
      <dgm:prSet presAssocID="{2D5257AB-38B7-EF42-92E4-70A19FF2E45C}" presName="composite" presStyleCnt="0"/>
      <dgm:spPr/>
    </dgm:pt>
    <dgm:pt modelId="{1DEF01ED-CDBA-FD40-8730-A6D6E9E87AE3}" type="pres">
      <dgm:prSet presAssocID="{2D5257AB-38B7-EF42-92E4-70A19FF2E45C}" presName="imgShp" presStyleLbl="fgImgPlace1" presStyleIdx="1" presStyleCnt="3"/>
      <dgm:spPr>
        <a:solidFill>
          <a:schemeClr val="bg1">
            <a:lumMod val="65000"/>
          </a:schemeClr>
        </a:solidFill>
      </dgm:spPr>
    </dgm:pt>
    <dgm:pt modelId="{81560588-BD17-2E44-95D1-072860E46E09}" type="pres">
      <dgm:prSet presAssocID="{2D5257AB-38B7-EF42-92E4-70A19FF2E45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56440E-AE38-F64C-AD29-04BBBC0E0F98}" type="pres">
      <dgm:prSet presAssocID="{C61AB171-DF7E-304B-A5CB-CF3514D4C350}" presName="spacing" presStyleCnt="0"/>
      <dgm:spPr/>
    </dgm:pt>
    <dgm:pt modelId="{A1DA67FA-27A3-D94A-86E3-B411758D0A1B}" type="pres">
      <dgm:prSet presAssocID="{6D5005B5-56CD-C844-867D-F089312A2274}" presName="composite" presStyleCnt="0"/>
      <dgm:spPr/>
    </dgm:pt>
    <dgm:pt modelId="{CCF7518C-441D-0D45-B256-0B53A174C62D}" type="pres">
      <dgm:prSet presAssocID="{6D5005B5-56CD-C844-867D-F089312A2274}" presName="imgShp" presStyleLbl="fgImgPlace1" presStyleIdx="2" presStyleCnt="3"/>
      <dgm:spPr>
        <a:solidFill>
          <a:schemeClr val="bg1">
            <a:lumMod val="85000"/>
          </a:schemeClr>
        </a:solidFill>
      </dgm:spPr>
    </dgm:pt>
    <dgm:pt modelId="{F176150C-8AE7-5A49-9380-04AC2538E4B6}" type="pres">
      <dgm:prSet presAssocID="{6D5005B5-56CD-C844-867D-F089312A227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78BD24-AB77-9F46-ACD1-94032FC0B76F}" srcId="{2CA9CF2F-05E4-4A48-81F7-2AFBDD5A2824}" destId="{6D5005B5-56CD-C844-867D-F089312A2274}" srcOrd="2" destOrd="0" parTransId="{8DF5440D-7B70-7D42-BD4E-803A72B933C7}" sibTransId="{7699FA53-DD6F-A54E-B332-B905BDB6C755}"/>
    <dgm:cxn modelId="{EA15CE21-529B-0245-A747-7E7BBE754024}" type="presOf" srcId="{6D5005B5-56CD-C844-867D-F089312A2274}" destId="{F176150C-8AE7-5A49-9380-04AC2538E4B6}" srcOrd="0" destOrd="0" presId="urn:microsoft.com/office/officeart/2005/8/layout/vList3"/>
    <dgm:cxn modelId="{0E1C2CFF-1D66-F34C-A385-2BC1499EEFE3}" srcId="{2CA9CF2F-05E4-4A48-81F7-2AFBDD5A2824}" destId="{F39A9CDD-6FDD-E74F-802D-7F5EB6E382CB}" srcOrd="0" destOrd="0" parTransId="{D831428A-B603-284F-94DB-CCA93FA261CE}" sibTransId="{29F8FE5A-3562-234F-B235-D92583295EA3}"/>
    <dgm:cxn modelId="{71BC3C98-04DB-D448-A47F-0A98AD7F84E5}" type="presOf" srcId="{2CA9CF2F-05E4-4A48-81F7-2AFBDD5A2824}" destId="{5B85B595-34C6-2549-ABD9-66CA22BE3138}" srcOrd="0" destOrd="0" presId="urn:microsoft.com/office/officeart/2005/8/layout/vList3"/>
    <dgm:cxn modelId="{648FF257-142E-AF48-BFD0-EE335A08731B}" type="presOf" srcId="{F39A9CDD-6FDD-E74F-802D-7F5EB6E382CB}" destId="{FEF2D6B6-D2C5-5642-AED8-43A02ADDF9D5}" srcOrd="0" destOrd="0" presId="urn:microsoft.com/office/officeart/2005/8/layout/vList3"/>
    <dgm:cxn modelId="{306353CB-11E9-214D-A9D7-9A1D4ABFBFF1}" srcId="{2CA9CF2F-05E4-4A48-81F7-2AFBDD5A2824}" destId="{2D5257AB-38B7-EF42-92E4-70A19FF2E45C}" srcOrd="1" destOrd="0" parTransId="{A6B12935-568B-DB45-9AE0-DA1E743CECF5}" sibTransId="{C61AB171-DF7E-304B-A5CB-CF3514D4C350}"/>
    <dgm:cxn modelId="{CBE8C576-74DB-1843-8D75-A43E89374BE7}" type="presOf" srcId="{2D5257AB-38B7-EF42-92E4-70A19FF2E45C}" destId="{81560588-BD17-2E44-95D1-072860E46E09}" srcOrd="0" destOrd="0" presId="urn:microsoft.com/office/officeart/2005/8/layout/vList3"/>
    <dgm:cxn modelId="{8735AE76-CCB3-8042-B92B-1E43DAF73764}" type="presParOf" srcId="{5B85B595-34C6-2549-ABD9-66CA22BE3138}" destId="{D0008CA7-9DE5-BE46-9F9E-50440560064D}" srcOrd="0" destOrd="0" presId="urn:microsoft.com/office/officeart/2005/8/layout/vList3"/>
    <dgm:cxn modelId="{D43F3CDB-79B7-0A4E-B9BB-0B827AF61BF0}" type="presParOf" srcId="{D0008CA7-9DE5-BE46-9F9E-50440560064D}" destId="{519CFEE1-6D20-B141-8069-663B9781B607}" srcOrd="0" destOrd="0" presId="urn:microsoft.com/office/officeart/2005/8/layout/vList3"/>
    <dgm:cxn modelId="{7BFC0853-F309-5840-A47D-751D3CC0B30A}" type="presParOf" srcId="{D0008CA7-9DE5-BE46-9F9E-50440560064D}" destId="{FEF2D6B6-D2C5-5642-AED8-43A02ADDF9D5}" srcOrd="1" destOrd="0" presId="urn:microsoft.com/office/officeart/2005/8/layout/vList3"/>
    <dgm:cxn modelId="{4F22360E-8AE1-BA4A-A764-5AA275DB5710}" type="presParOf" srcId="{5B85B595-34C6-2549-ABD9-66CA22BE3138}" destId="{D625E390-2B9B-D242-B12B-701331DF7031}" srcOrd="1" destOrd="0" presId="urn:microsoft.com/office/officeart/2005/8/layout/vList3"/>
    <dgm:cxn modelId="{4F403B2C-D873-0B41-A7D9-90232C234653}" type="presParOf" srcId="{5B85B595-34C6-2549-ABD9-66CA22BE3138}" destId="{443CEFEF-FAA6-284F-A3EA-F41B966FD3AA}" srcOrd="2" destOrd="0" presId="urn:microsoft.com/office/officeart/2005/8/layout/vList3"/>
    <dgm:cxn modelId="{BB61A27E-DDD5-2F44-A421-1AC020F3ADAD}" type="presParOf" srcId="{443CEFEF-FAA6-284F-A3EA-F41B966FD3AA}" destId="{1DEF01ED-CDBA-FD40-8730-A6D6E9E87AE3}" srcOrd="0" destOrd="0" presId="urn:microsoft.com/office/officeart/2005/8/layout/vList3"/>
    <dgm:cxn modelId="{DFC032F4-78F0-7A4A-9424-298429CC0A51}" type="presParOf" srcId="{443CEFEF-FAA6-284F-A3EA-F41B966FD3AA}" destId="{81560588-BD17-2E44-95D1-072860E46E09}" srcOrd="1" destOrd="0" presId="urn:microsoft.com/office/officeart/2005/8/layout/vList3"/>
    <dgm:cxn modelId="{961994DC-F6FA-5043-BFF4-13F65E9F99EF}" type="presParOf" srcId="{5B85B595-34C6-2549-ABD9-66CA22BE3138}" destId="{E056440E-AE38-F64C-AD29-04BBBC0E0F98}" srcOrd="3" destOrd="0" presId="urn:microsoft.com/office/officeart/2005/8/layout/vList3"/>
    <dgm:cxn modelId="{5DDC0EAD-19C5-224C-8732-8DEAA41FA453}" type="presParOf" srcId="{5B85B595-34C6-2549-ABD9-66CA22BE3138}" destId="{A1DA67FA-27A3-D94A-86E3-B411758D0A1B}" srcOrd="4" destOrd="0" presId="urn:microsoft.com/office/officeart/2005/8/layout/vList3"/>
    <dgm:cxn modelId="{CEE3E4FE-0212-7244-B84E-623AFBA97463}" type="presParOf" srcId="{A1DA67FA-27A3-D94A-86E3-B411758D0A1B}" destId="{CCF7518C-441D-0D45-B256-0B53A174C62D}" srcOrd="0" destOrd="0" presId="urn:microsoft.com/office/officeart/2005/8/layout/vList3"/>
    <dgm:cxn modelId="{66D2EFD3-DFAF-4A4D-AAFA-CF56EB8E66FF}" type="presParOf" srcId="{A1DA67FA-27A3-D94A-86E3-B411758D0A1B}" destId="{F176150C-8AE7-5A49-9380-04AC2538E4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0D9E8-F0D2-4ECE-95A5-6EFADD4AE76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BA3E9-A4FD-465E-943F-5BCF0DDC065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GB" dirty="0" smtClean="0"/>
            <a:t>Syrians</a:t>
          </a:r>
          <a:endParaRPr lang="en-GB" dirty="0"/>
        </a:p>
      </dgm:t>
    </dgm:pt>
    <dgm:pt modelId="{DDBF92C8-6A27-4F8E-8DE2-3F888CD17EDA}" type="parTrans" cxnId="{366B9267-5506-44A3-917F-D26510731F2B}">
      <dgm:prSet/>
      <dgm:spPr/>
      <dgm:t>
        <a:bodyPr/>
        <a:lstStyle/>
        <a:p>
          <a:endParaRPr lang="en-GB"/>
        </a:p>
      </dgm:t>
    </dgm:pt>
    <dgm:pt modelId="{FA3AB6C2-705C-47ED-A62C-1CEAC9FB2960}" type="sibTrans" cxnId="{366B9267-5506-44A3-917F-D26510731F2B}">
      <dgm:prSet/>
      <dgm:spPr/>
      <dgm:t>
        <a:bodyPr/>
        <a:lstStyle/>
        <a:p>
          <a:endParaRPr lang="en-GB"/>
        </a:p>
      </dgm:t>
    </dgm:pt>
    <dgm:pt modelId="{0209FC03-34CF-458F-A615-E796A1C22B9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 smtClean="0"/>
            <a:t>Trust</a:t>
          </a:r>
        </a:p>
        <a:p>
          <a:r>
            <a:rPr lang="en-GB" dirty="0" smtClean="0"/>
            <a:t>1) Between Hosts/Guests </a:t>
          </a:r>
        </a:p>
        <a:p>
          <a:r>
            <a:rPr lang="en-GB" dirty="0" smtClean="0"/>
            <a:t>2) Between Syrians Themselves</a:t>
          </a:r>
          <a:endParaRPr lang="en-GB" dirty="0"/>
        </a:p>
      </dgm:t>
    </dgm:pt>
    <dgm:pt modelId="{00B12982-3FB5-4215-9C51-1B0207C7191A}" type="parTrans" cxnId="{2C5711B5-CCCC-401E-AB6A-5D453F3BBFFD}">
      <dgm:prSet/>
      <dgm:spPr/>
      <dgm:t>
        <a:bodyPr/>
        <a:lstStyle/>
        <a:p>
          <a:endParaRPr lang="en-GB"/>
        </a:p>
      </dgm:t>
    </dgm:pt>
    <dgm:pt modelId="{1128127E-FCC3-462C-8476-F44ADA598C1C}" type="sibTrans" cxnId="{2C5711B5-CCCC-401E-AB6A-5D453F3BBFFD}">
      <dgm:prSet/>
      <dgm:spPr/>
      <dgm:t>
        <a:bodyPr/>
        <a:lstStyle/>
        <a:p>
          <a:endParaRPr lang="en-GB"/>
        </a:p>
      </dgm:t>
    </dgm:pt>
    <dgm:pt modelId="{5A767459-6BFD-4A02-8BC4-DF7816E0267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n-GB" sz="2400" dirty="0" smtClean="0"/>
            <a:t>Politics of Migration (E.U.)</a:t>
          </a:r>
        </a:p>
        <a:p>
          <a:pPr algn="ctr"/>
          <a:r>
            <a:rPr lang="en-GB" sz="2400" dirty="0" smtClean="0"/>
            <a:t>Politics of Migration (Turkey)</a:t>
          </a:r>
          <a:endParaRPr lang="en-GB" sz="2400" dirty="0"/>
        </a:p>
      </dgm:t>
    </dgm:pt>
    <dgm:pt modelId="{20F8A298-E2E9-4B12-B6AD-72E6C4BE9E66}" type="parTrans" cxnId="{77924B4C-AA72-469E-BB37-F75117F680CB}">
      <dgm:prSet/>
      <dgm:spPr/>
      <dgm:t>
        <a:bodyPr/>
        <a:lstStyle/>
        <a:p>
          <a:endParaRPr lang="en-GB"/>
        </a:p>
      </dgm:t>
    </dgm:pt>
    <dgm:pt modelId="{7A385E2A-AB94-4621-8C72-48BC38EA3AF4}" type="sibTrans" cxnId="{77924B4C-AA72-469E-BB37-F75117F680CB}">
      <dgm:prSet/>
      <dgm:spPr/>
      <dgm:t>
        <a:bodyPr/>
        <a:lstStyle/>
        <a:p>
          <a:endParaRPr lang="en-GB"/>
        </a:p>
      </dgm:t>
    </dgm:pt>
    <dgm:pt modelId="{6865EF4F-1E82-44B9-B3A9-C101D9A0A44D}" type="pres">
      <dgm:prSet presAssocID="{7AF0D9E8-F0D2-4ECE-95A5-6EFADD4AE7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0D775D1-A62C-4B06-836D-BC744583DC72}" type="pres">
      <dgm:prSet presAssocID="{F0EBA3E9-A4FD-465E-943F-5BCF0DDC0652}" presName="singleCycle" presStyleCnt="0"/>
      <dgm:spPr/>
    </dgm:pt>
    <dgm:pt modelId="{976127A4-4DA9-4A19-97D8-EEBC2F7FEBB0}" type="pres">
      <dgm:prSet presAssocID="{F0EBA3E9-A4FD-465E-943F-5BCF0DDC0652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CE398193-9FAD-4B61-B892-752A1D8A6946}" type="pres">
      <dgm:prSet presAssocID="{00B12982-3FB5-4215-9C51-1B0207C7191A}" presName="Name56" presStyleLbl="parChTrans1D2" presStyleIdx="0" presStyleCnt="2"/>
      <dgm:spPr/>
      <dgm:t>
        <a:bodyPr/>
        <a:lstStyle/>
        <a:p>
          <a:endParaRPr lang="en-GB"/>
        </a:p>
      </dgm:t>
    </dgm:pt>
    <dgm:pt modelId="{C3C25336-60A4-498C-9EEE-0FD4D90CB84B}" type="pres">
      <dgm:prSet presAssocID="{0209FC03-34CF-458F-A615-E796A1C22B95}" presName="text0" presStyleLbl="node1" presStyleIdx="1" presStyleCnt="3" custScaleX="347842" custScaleY="98538" custRadScaleRad="96539" custRadScaleInc="-1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94C353-764F-4EED-8777-385483CE364B}" type="pres">
      <dgm:prSet presAssocID="{20F8A298-E2E9-4B12-B6AD-72E6C4BE9E66}" presName="Name56" presStyleLbl="parChTrans1D2" presStyleIdx="1" presStyleCnt="2"/>
      <dgm:spPr/>
      <dgm:t>
        <a:bodyPr/>
        <a:lstStyle/>
        <a:p>
          <a:endParaRPr lang="en-GB"/>
        </a:p>
      </dgm:t>
    </dgm:pt>
    <dgm:pt modelId="{399AF152-2541-4F0C-8E9B-68631968F0E5}" type="pres">
      <dgm:prSet presAssocID="{5A767459-6BFD-4A02-8BC4-DF7816E02672}" presName="text0" presStyleLbl="node1" presStyleIdx="2" presStyleCnt="3" custScaleX="363373" custScaleY="99172" custRadScaleRad="100386" custRadScaleInc="-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6C419D-7C3F-428F-95CF-3C72D220A4C8}" type="presOf" srcId="{7AF0D9E8-F0D2-4ECE-95A5-6EFADD4AE76A}" destId="{6865EF4F-1E82-44B9-B3A9-C101D9A0A44D}" srcOrd="0" destOrd="0" presId="urn:microsoft.com/office/officeart/2008/layout/RadialCluster"/>
    <dgm:cxn modelId="{1A5A3B19-EF9C-4E69-A3C0-6CB125D0D0AB}" type="presOf" srcId="{0209FC03-34CF-458F-A615-E796A1C22B95}" destId="{C3C25336-60A4-498C-9EEE-0FD4D90CB84B}" srcOrd="0" destOrd="0" presId="urn:microsoft.com/office/officeart/2008/layout/RadialCluster"/>
    <dgm:cxn modelId="{77924B4C-AA72-469E-BB37-F75117F680CB}" srcId="{F0EBA3E9-A4FD-465E-943F-5BCF0DDC0652}" destId="{5A767459-6BFD-4A02-8BC4-DF7816E02672}" srcOrd="1" destOrd="0" parTransId="{20F8A298-E2E9-4B12-B6AD-72E6C4BE9E66}" sibTransId="{7A385E2A-AB94-4621-8C72-48BC38EA3AF4}"/>
    <dgm:cxn modelId="{2C5711B5-CCCC-401E-AB6A-5D453F3BBFFD}" srcId="{F0EBA3E9-A4FD-465E-943F-5BCF0DDC0652}" destId="{0209FC03-34CF-458F-A615-E796A1C22B95}" srcOrd="0" destOrd="0" parTransId="{00B12982-3FB5-4215-9C51-1B0207C7191A}" sibTransId="{1128127E-FCC3-462C-8476-F44ADA598C1C}"/>
    <dgm:cxn modelId="{FCA578D7-3FB6-481F-A013-E02A8A0E9024}" type="presOf" srcId="{F0EBA3E9-A4FD-465E-943F-5BCF0DDC0652}" destId="{976127A4-4DA9-4A19-97D8-EEBC2F7FEBB0}" srcOrd="0" destOrd="0" presId="urn:microsoft.com/office/officeart/2008/layout/RadialCluster"/>
    <dgm:cxn modelId="{366B9267-5506-44A3-917F-D26510731F2B}" srcId="{7AF0D9E8-F0D2-4ECE-95A5-6EFADD4AE76A}" destId="{F0EBA3E9-A4FD-465E-943F-5BCF0DDC0652}" srcOrd="0" destOrd="0" parTransId="{DDBF92C8-6A27-4F8E-8DE2-3F888CD17EDA}" sibTransId="{FA3AB6C2-705C-47ED-A62C-1CEAC9FB2960}"/>
    <dgm:cxn modelId="{B2E43702-F6E2-4B78-995C-FB05DD241474}" type="presOf" srcId="{00B12982-3FB5-4215-9C51-1B0207C7191A}" destId="{CE398193-9FAD-4B61-B892-752A1D8A6946}" srcOrd="0" destOrd="0" presId="urn:microsoft.com/office/officeart/2008/layout/RadialCluster"/>
    <dgm:cxn modelId="{831CD317-B94C-4EE3-8A33-B7962DF21565}" type="presOf" srcId="{5A767459-6BFD-4A02-8BC4-DF7816E02672}" destId="{399AF152-2541-4F0C-8E9B-68631968F0E5}" srcOrd="0" destOrd="0" presId="urn:microsoft.com/office/officeart/2008/layout/RadialCluster"/>
    <dgm:cxn modelId="{28AB2BD5-715C-49C4-AC55-0ED2AC2FC050}" type="presOf" srcId="{20F8A298-E2E9-4B12-B6AD-72E6C4BE9E66}" destId="{0A94C353-764F-4EED-8777-385483CE364B}" srcOrd="0" destOrd="0" presId="urn:microsoft.com/office/officeart/2008/layout/RadialCluster"/>
    <dgm:cxn modelId="{571827E0-7386-42F3-8692-9CF675CFA689}" type="presParOf" srcId="{6865EF4F-1E82-44B9-B3A9-C101D9A0A44D}" destId="{60D775D1-A62C-4B06-836D-BC744583DC72}" srcOrd="0" destOrd="0" presId="urn:microsoft.com/office/officeart/2008/layout/RadialCluster"/>
    <dgm:cxn modelId="{AF15737C-138C-478F-9621-43564916964A}" type="presParOf" srcId="{60D775D1-A62C-4B06-836D-BC744583DC72}" destId="{976127A4-4DA9-4A19-97D8-EEBC2F7FEBB0}" srcOrd="0" destOrd="0" presId="urn:microsoft.com/office/officeart/2008/layout/RadialCluster"/>
    <dgm:cxn modelId="{F972D190-44B0-45AC-9D65-491A15A9DC0D}" type="presParOf" srcId="{60D775D1-A62C-4B06-836D-BC744583DC72}" destId="{CE398193-9FAD-4B61-B892-752A1D8A6946}" srcOrd="1" destOrd="0" presId="urn:microsoft.com/office/officeart/2008/layout/RadialCluster"/>
    <dgm:cxn modelId="{A4DE08A6-AAB9-4AEF-A634-2232F0B69172}" type="presParOf" srcId="{60D775D1-A62C-4B06-836D-BC744583DC72}" destId="{C3C25336-60A4-498C-9EEE-0FD4D90CB84B}" srcOrd="2" destOrd="0" presId="urn:microsoft.com/office/officeart/2008/layout/RadialCluster"/>
    <dgm:cxn modelId="{7709FD89-1CDD-4924-A2B0-8A4CD96E0BE3}" type="presParOf" srcId="{60D775D1-A62C-4B06-836D-BC744583DC72}" destId="{0A94C353-764F-4EED-8777-385483CE364B}" srcOrd="3" destOrd="0" presId="urn:microsoft.com/office/officeart/2008/layout/RadialCluster"/>
    <dgm:cxn modelId="{C79E4425-64DD-47BB-A5FD-A853B572991D}" type="presParOf" srcId="{60D775D1-A62C-4B06-836D-BC744583DC72}" destId="{399AF152-2541-4F0C-8E9B-68631968F0E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58E56E-7882-824D-8BB2-8E5AB300A1C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6CCC9C-1158-6E4D-BC06-9D227DBB8CEB}">
      <dgm:prSet phldrT="[Text]"/>
      <dgm:spPr>
        <a:pattFill prst="pct90">
          <a:fgClr>
            <a:schemeClr val="bg1">
              <a:lumMod val="50000"/>
            </a:schemeClr>
          </a:fgClr>
          <a:bgClr>
            <a:prstClr val="white"/>
          </a:bgClr>
        </a:pattFill>
      </dgm:spPr>
      <dgm:t>
        <a:bodyPr/>
        <a:lstStyle/>
        <a:p>
          <a:r>
            <a:rPr lang="de-DE" dirty="0" smtClean="0"/>
            <a:t>Mersin</a:t>
          </a:r>
          <a:endParaRPr lang="de-DE" dirty="0"/>
        </a:p>
      </dgm:t>
    </dgm:pt>
    <dgm:pt modelId="{1D5888F1-E280-B54D-8EE4-982F25E5300A}" type="parTrans" cxnId="{5EA6A500-07E4-C744-8DB0-702FF34F1A61}">
      <dgm:prSet/>
      <dgm:spPr/>
      <dgm:t>
        <a:bodyPr/>
        <a:lstStyle/>
        <a:p>
          <a:endParaRPr lang="de-DE"/>
        </a:p>
      </dgm:t>
    </dgm:pt>
    <dgm:pt modelId="{96946910-D89B-FA41-AAC4-011388003233}" type="sibTrans" cxnId="{5EA6A500-07E4-C744-8DB0-702FF34F1A61}">
      <dgm:prSet/>
      <dgm:spPr/>
      <dgm:t>
        <a:bodyPr/>
        <a:lstStyle/>
        <a:p>
          <a:endParaRPr lang="de-DE"/>
        </a:p>
      </dgm:t>
    </dgm:pt>
    <dgm:pt modelId="{992F21BF-CC10-6D4A-959E-BA023A86C65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 smtClean="0"/>
            <a:t>Global </a:t>
          </a:r>
          <a:endParaRPr lang="de-DE" dirty="0"/>
        </a:p>
      </dgm:t>
    </dgm:pt>
    <dgm:pt modelId="{5DE30EEA-EDFA-E742-993A-4B19F317100A}" type="parTrans" cxnId="{401E8233-8EAF-0D43-9BA9-D54B8209FD8F}">
      <dgm:prSet/>
      <dgm:spPr/>
      <dgm:t>
        <a:bodyPr/>
        <a:lstStyle/>
        <a:p>
          <a:endParaRPr lang="de-DE"/>
        </a:p>
      </dgm:t>
    </dgm:pt>
    <dgm:pt modelId="{ACD842E1-C889-5949-9A66-E756FE57A047}" type="sibTrans" cxnId="{401E8233-8EAF-0D43-9BA9-D54B8209FD8F}">
      <dgm:prSet/>
      <dgm:spPr/>
      <dgm:t>
        <a:bodyPr/>
        <a:lstStyle/>
        <a:p>
          <a:endParaRPr lang="de-DE"/>
        </a:p>
      </dgm:t>
    </dgm:pt>
    <dgm:pt modelId="{E52B19EE-6C94-554A-A92E-C8DF7672919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Regional</a:t>
          </a:r>
          <a:endParaRPr lang="de-DE" dirty="0"/>
        </a:p>
      </dgm:t>
    </dgm:pt>
    <dgm:pt modelId="{0A9E7762-BF9D-394F-B017-29AD5C3BB90B}" type="parTrans" cxnId="{01D07A9D-45A2-6A48-B325-6DCB9A3F7F57}">
      <dgm:prSet/>
      <dgm:spPr/>
      <dgm:t>
        <a:bodyPr/>
        <a:lstStyle/>
        <a:p>
          <a:endParaRPr lang="de-DE"/>
        </a:p>
      </dgm:t>
    </dgm:pt>
    <dgm:pt modelId="{83A4C24C-7078-8741-AB0B-182091B5A1C4}" type="sibTrans" cxnId="{01D07A9D-45A2-6A48-B325-6DCB9A3F7F57}">
      <dgm:prSet/>
      <dgm:spPr/>
      <dgm:t>
        <a:bodyPr/>
        <a:lstStyle/>
        <a:p>
          <a:endParaRPr lang="de-DE"/>
        </a:p>
      </dgm:t>
    </dgm:pt>
    <dgm:pt modelId="{79912485-9136-E24B-98B2-B35B1DB9DC0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Local</a:t>
          </a:r>
          <a:endParaRPr lang="de-DE" dirty="0"/>
        </a:p>
      </dgm:t>
    </dgm:pt>
    <dgm:pt modelId="{C4F8DA25-FDA9-D64F-84F1-5202135B7FDD}" type="parTrans" cxnId="{CBAB7580-2623-5A47-9986-088CB0C4A37F}">
      <dgm:prSet/>
      <dgm:spPr/>
      <dgm:t>
        <a:bodyPr/>
        <a:lstStyle/>
        <a:p>
          <a:endParaRPr lang="de-DE"/>
        </a:p>
      </dgm:t>
    </dgm:pt>
    <dgm:pt modelId="{9DC4928A-FA16-B441-A799-E89B14DFE547}" type="sibTrans" cxnId="{CBAB7580-2623-5A47-9986-088CB0C4A37F}">
      <dgm:prSet/>
      <dgm:spPr/>
      <dgm:t>
        <a:bodyPr/>
        <a:lstStyle/>
        <a:p>
          <a:endParaRPr lang="de-DE"/>
        </a:p>
      </dgm:t>
    </dgm:pt>
    <dgm:pt modelId="{AFB5CD27-4F88-0F4C-A007-73F0B1A6E0DF}">
      <dgm:prSet/>
      <dgm:spPr>
        <a:pattFill prst="pct90">
          <a:fgClr>
            <a:srgbClr val="FF0000"/>
          </a:fgClr>
          <a:bgClr>
            <a:prstClr val="white"/>
          </a:bgClr>
        </a:pattFill>
      </dgm:spPr>
      <dgm:t>
        <a:bodyPr/>
        <a:lstStyle/>
        <a:p>
          <a:r>
            <a:rPr lang="de-DE" dirty="0" smtClean="0"/>
            <a:t>Syrian </a:t>
          </a:r>
          <a:r>
            <a:rPr lang="de-DE" dirty="0" err="1" smtClean="0"/>
            <a:t>Crisis</a:t>
          </a:r>
          <a:endParaRPr lang="de-DE" dirty="0"/>
        </a:p>
      </dgm:t>
    </dgm:pt>
    <dgm:pt modelId="{E31B158B-27F4-5C4D-851F-7F7E2824E619}" type="parTrans" cxnId="{3E08E3E5-2A6E-B441-BC4A-A596AA55A2A4}">
      <dgm:prSet/>
      <dgm:spPr/>
      <dgm:t>
        <a:bodyPr/>
        <a:lstStyle/>
        <a:p>
          <a:endParaRPr lang="de-DE"/>
        </a:p>
      </dgm:t>
    </dgm:pt>
    <dgm:pt modelId="{5D8E194A-D2A1-2F4D-B7A7-3BD0F81DCBB9}" type="sibTrans" cxnId="{3E08E3E5-2A6E-B441-BC4A-A596AA55A2A4}">
      <dgm:prSet/>
      <dgm:spPr/>
      <dgm:t>
        <a:bodyPr/>
        <a:lstStyle/>
        <a:p>
          <a:endParaRPr lang="de-DE"/>
        </a:p>
      </dgm:t>
    </dgm:pt>
    <dgm:pt modelId="{756FE045-CF5B-3449-BDF0-C8821BF8E330}" type="pres">
      <dgm:prSet presAssocID="{0258E56E-7882-824D-8BB2-8E5AB300A1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24E38B-748D-8948-B265-A9D0E0F08A97}" type="pres">
      <dgm:prSet presAssocID="{4A6CCC9C-1158-6E4D-BC06-9D227DBB8CEB}" presName="centerShape" presStyleLbl="node0" presStyleIdx="0" presStyleCnt="1"/>
      <dgm:spPr/>
      <dgm:t>
        <a:bodyPr/>
        <a:lstStyle/>
        <a:p>
          <a:endParaRPr lang="de-DE"/>
        </a:p>
      </dgm:t>
    </dgm:pt>
    <dgm:pt modelId="{BA7E6E2A-FB4C-E744-A6D2-87A2B2A91BA0}" type="pres">
      <dgm:prSet presAssocID="{5DE30EEA-EDFA-E742-993A-4B19F317100A}" presName="parTrans" presStyleLbl="bgSibTrans2D1" presStyleIdx="0" presStyleCnt="4"/>
      <dgm:spPr/>
      <dgm:t>
        <a:bodyPr/>
        <a:lstStyle/>
        <a:p>
          <a:endParaRPr lang="de-DE"/>
        </a:p>
      </dgm:t>
    </dgm:pt>
    <dgm:pt modelId="{C1D365AD-4EA6-1648-A1E5-8BA0B329F5D2}" type="pres">
      <dgm:prSet presAssocID="{992F21BF-CC10-6D4A-959E-BA023A86C6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A15604-F669-6F43-A035-241CCFB67DFC}" type="pres">
      <dgm:prSet presAssocID="{0A9E7762-BF9D-394F-B017-29AD5C3BB90B}" presName="parTrans" presStyleLbl="bgSibTrans2D1" presStyleIdx="1" presStyleCnt="4"/>
      <dgm:spPr/>
      <dgm:t>
        <a:bodyPr/>
        <a:lstStyle/>
        <a:p>
          <a:endParaRPr lang="de-DE"/>
        </a:p>
      </dgm:t>
    </dgm:pt>
    <dgm:pt modelId="{C4C9AEF4-0F64-0A4E-8D5E-EE442156374E}" type="pres">
      <dgm:prSet presAssocID="{E52B19EE-6C94-554A-A92E-C8DF767291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7C6C37-65CE-BD4B-987D-88C04B543C55}" type="pres">
      <dgm:prSet presAssocID="{C4F8DA25-FDA9-D64F-84F1-5202135B7FDD}" presName="parTrans" presStyleLbl="bgSibTrans2D1" presStyleIdx="2" presStyleCnt="4"/>
      <dgm:spPr/>
      <dgm:t>
        <a:bodyPr/>
        <a:lstStyle/>
        <a:p>
          <a:endParaRPr lang="de-DE"/>
        </a:p>
      </dgm:t>
    </dgm:pt>
    <dgm:pt modelId="{10A8AF63-D61B-7345-A5ED-CDFCB84721E5}" type="pres">
      <dgm:prSet presAssocID="{79912485-9136-E24B-98B2-B35B1DB9DC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ABF82B-2628-6F4C-95F3-CCF8B271C8A9}" type="pres">
      <dgm:prSet presAssocID="{E31B158B-27F4-5C4D-851F-7F7E2824E619}" presName="parTrans" presStyleLbl="bgSibTrans2D1" presStyleIdx="3" presStyleCnt="4" custLinFactNeighborX="-1695" custLinFactNeighborY="-19773"/>
      <dgm:spPr/>
      <dgm:t>
        <a:bodyPr/>
        <a:lstStyle/>
        <a:p>
          <a:endParaRPr lang="de-DE"/>
        </a:p>
      </dgm:t>
    </dgm:pt>
    <dgm:pt modelId="{1F832A62-FE81-684E-B8F6-A7B558084046}" type="pres">
      <dgm:prSet presAssocID="{AFB5CD27-4F88-0F4C-A007-73F0B1A6E0DF}" presName="node" presStyleLbl="node1" presStyleIdx="3" presStyleCnt="4" custScaleX="74526" custRadScaleRad="109086" custRadScaleInc="409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01E8233-8EAF-0D43-9BA9-D54B8209FD8F}" srcId="{4A6CCC9C-1158-6E4D-BC06-9D227DBB8CEB}" destId="{992F21BF-CC10-6D4A-959E-BA023A86C65A}" srcOrd="0" destOrd="0" parTransId="{5DE30EEA-EDFA-E742-993A-4B19F317100A}" sibTransId="{ACD842E1-C889-5949-9A66-E756FE57A047}"/>
    <dgm:cxn modelId="{AE12CC8B-D3D7-1B45-AD28-1BDA2834A61E}" type="presOf" srcId="{0A9E7762-BF9D-394F-B017-29AD5C3BB90B}" destId="{41A15604-F669-6F43-A035-241CCFB67DFC}" srcOrd="0" destOrd="0" presId="urn:microsoft.com/office/officeart/2005/8/layout/radial4"/>
    <dgm:cxn modelId="{01D07A9D-45A2-6A48-B325-6DCB9A3F7F57}" srcId="{4A6CCC9C-1158-6E4D-BC06-9D227DBB8CEB}" destId="{E52B19EE-6C94-554A-A92E-C8DF7672919A}" srcOrd="1" destOrd="0" parTransId="{0A9E7762-BF9D-394F-B017-29AD5C3BB90B}" sibTransId="{83A4C24C-7078-8741-AB0B-182091B5A1C4}"/>
    <dgm:cxn modelId="{D4210900-694B-3A42-874E-CFAB91F88110}" type="presOf" srcId="{5DE30EEA-EDFA-E742-993A-4B19F317100A}" destId="{BA7E6E2A-FB4C-E744-A6D2-87A2B2A91BA0}" srcOrd="0" destOrd="0" presId="urn:microsoft.com/office/officeart/2005/8/layout/radial4"/>
    <dgm:cxn modelId="{70CEAFAE-4911-F742-B4B8-78D36A713B39}" type="presOf" srcId="{C4F8DA25-FDA9-D64F-84F1-5202135B7FDD}" destId="{8E7C6C37-65CE-BD4B-987D-88C04B543C55}" srcOrd="0" destOrd="0" presId="urn:microsoft.com/office/officeart/2005/8/layout/radial4"/>
    <dgm:cxn modelId="{5EA6A500-07E4-C744-8DB0-702FF34F1A61}" srcId="{0258E56E-7882-824D-8BB2-8E5AB300A1CF}" destId="{4A6CCC9C-1158-6E4D-BC06-9D227DBB8CEB}" srcOrd="0" destOrd="0" parTransId="{1D5888F1-E280-B54D-8EE4-982F25E5300A}" sibTransId="{96946910-D89B-FA41-AAC4-011388003233}"/>
    <dgm:cxn modelId="{76229354-CB95-0840-82DE-04C5B7BE022C}" type="presOf" srcId="{992F21BF-CC10-6D4A-959E-BA023A86C65A}" destId="{C1D365AD-4EA6-1648-A1E5-8BA0B329F5D2}" srcOrd="0" destOrd="0" presId="urn:microsoft.com/office/officeart/2005/8/layout/radial4"/>
    <dgm:cxn modelId="{7441FBC7-28EC-DC45-B0DF-C4FEB4C7E61D}" type="presOf" srcId="{AFB5CD27-4F88-0F4C-A007-73F0B1A6E0DF}" destId="{1F832A62-FE81-684E-B8F6-A7B558084046}" srcOrd="0" destOrd="0" presId="urn:microsoft.com/office/officeart/2005/8/layout/radial4"/>
    <dgm:cxn modelId="{A43AFEBC-8410-9F46-87DC-B2D327581784}" type="presOf" srcId="{E52B19EE-6C94-554A-A92E-C8DF7672919A}" destId="{C4C9AEF4-0F64-0A4E-8D5E-EE442156374E}" srcOrd="0" destOrd="0" presId="urn:microsoft.com/office/officeart/2005/8/layout/radial4"/>
    <dgm:cxn modelId="{0BF626BE-F56B-B44A-B93B-007CD05B1F7F}" type="presOf" srcId="{4A6CCC9C-1158-6E4D-BC06-9D227DBB8CEB}" destId="{5D24E38B-748D-8948-B265-A9D0E0F08A97}" srcOrd="0" destOrd="0" presId="urn:microsoft.com/office/officeart/2005/8/layout/radial4"/>
    <dgm:cxn modelId="{1DE6A2B3-E5C5-AB41-A1DB-A84D10BFB5B9}" type="presOf" srcId="{0258E56E-7882-824D-8BB2-8E5AB300A1CF}" destId="{756FE045-CF5B-3449-BDF0-C8821BF8E330}" srcOrd="0" destOrd="0" presId="urn:microsoft.com/office/officeart/2005/8/layout/radial4"/>
    <dgm:cxn modelId="{CBAB7580-2623-5A47-9986-088CB0C4A37F}" srcId="{4A6CCC9C-1158-6E4D-BC06-9D227DBB8CEB}" destId="{79912485-9136-E24B-98B2-B35B1DB9DC00}" srcOrd="2" destOrd="0" parTransId="{C4F8DA25-FDA9-D64F-84F1-5202135B7FDD}" sibTransId="{9DC4928A-FA16-B441-A799-E89B14DFE547}"/>
    <dgm:cxn modelId="{856B7B10-6FE8-9640-A7F3-0A775C9BA4FA}" type="presOf" srcId="{79912485-9136-E24B-98B2-B35B1DB9DC00}" destId="{10A8AF63-D61B-7345-A5ED-CDFCB84721E5}" srcOrd="0" destOrd="0" presId="urn:microsoft.com/office/officeart/2005/8/layout/radial4"/>
    <dgm:cxn modelId="{7B2A6874-BB0F-C749-ADE0-0F355BF2DFE2}" type="presOf" srcId="{E31B158B-27F4-5C4D-851F-7F7E2824E619}" destId="{5CABF82B-2628-6F4C-95F3-CCF8B271C8A9}" srcOrd="0" destOrd="0" presId="urn:microsoft.com/office/officeart/2005/8/layout/radial4"/>
    <dgm:cxn modelId="{3E08E3E5-2A6E-B441-BC4A-A596AA55A2A4}" srcId="{4A6CCC9C-1158-6E4D-BC06-9D227DBB8CEB}" destId="{AFB5CD27-4F88-0F4C-A007-73F0B1A6E0DF}" srcOrd="3" destOrd="0" parTransId="{E31B158B-27F4-5C4D-851F-7F7E2824E619}" sibTransId="{5D8E194A-D2A1-2F4D-B7A7-3BD0F81DCBB9}"/>
    <dgm:cxn modelId="{78FCB0F7-DF23-7F43-B5ED-9472F34B402B}" type="presParOf" srcId="{756FE045-CF5B-3449-BDF0-C8821BF8E330}" destId="{5D24E38B-748D-8948-B265-A9D0E0F08A97}" srcOrd="0" destOrd="0" presId="urn:microsoft.com/office/officeart/2005/8/layout/radial4"/>
    <dgm:cxn modelId="{A10BE83F-8C15-A74A-A494-0F884CB7B9F7}" type="presParOf" srcId="{756FE045-CF5B-3449-BDF0-C8821BF8E330}" destId="{BA7E6E2A-FB4C-E744-A6D2-87A2B2A91BA0}" srcOrd="1" destOrd="0" presId="urn:microsoft.com/office/officeart/2005/8/layout/radial4"/>
    <dgm:cxn modelId="{81710F43-04E1-934F-AC3A-33A09D8354E9}" type="presParOf" srcId="{756FE045-CF5B-3449-BDF0-C8821BF8E330}" destId="{C1D365AD-4EA6-1648-A1E5-8BA0B329F5D2}" srcOrd="2" destOrd="0" presId="urn:microsoft.com/office/officeart/2005/8/layout/radial4"/>
    <dgm:cxn modelId="{86B3EB22-767E-F74E-B74A-B58792A0AAEC}" type="presParOf" srcId="{756FE045-CF5B-3449-BDF0-C8821BF8E330}" destId="{41A15604-F669-6F43-A035-241CCFB67DFC}" srcOrd="3" destOrd="0" presId="urn:microsoft.com/office/officeart/2005/8/layout/radial4"/>
    <dgm:cxn modelId="{3BBBB8B4-87D6-8C42-83F5-1F9ADE180815}" type="presParOf" srcId="{756FE045-CF5B-3449-BDF0-C8821BF8E330}" destId="{C4C9AEF4-0F64-0A4E-8D5E-EE442156374E}" srcOrd="4" destOrd="0" presId="urn:microsoft.com/office/officeart/2005/8/layout/radial4"/>
    <dgm:cxn modelId="{D16D1380-4CC4-CE42-BE10-3964C911ED7F}" type="presParOf" srcId="{756FE045-CF5B-3449-BDF0-C8821BF8E330}" destId="{8E7C6C37-65CE-BD4B-987D-88C04B543C55}" srcOrd="5" destOrd="0" presId="urn:microsoft.com/office/officeart/2005/8/layout/radial4"/>
    <dgm:cxn modelId="{A4B168C8-4ECD-1A4C-8D40-DEE9F3EC5D92}" type="presParOf" srcId="{756FE045-CF5B-3449-BDF0-C8821BF8E330}" destId="{10A8AF63-D61B-7345-A5ED-CDFCB84721E5}" srcOrd="6" destOrd="0" presId="urn:microsoft.com/office/officeart/2005/8/layout/radial4"/>
    <dgm:cxn modelId="{55F3FB19-47D3-3646-8666-0559D1F6C8D6}" type="presParOf" srcId="{756FE045-CF5B-3449-BDF0-C8821BF8E330}" destId="{5CABF82B-2628-6F4C-95F3-CCF8B271C8A9}" srcOrd="7" destOrd="0" presId="urn:microsoft.com/office/officeart/2005/8/layout/radial4"/>
    <dgm:cxn modelId="{6E2D3D54-E1EB-E945-9719-B0453F486D2A}" type="presParOf" srcId="{756FE045-CF5B-3449-BDF0-C8821BF8E330}" destId="{1F832A62-FE81-684E-B8F6-A7B55808404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ADB10-319A-9549-8255-B2AB2380E13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94E8C0-5B41-7640-A1E3-EF9A334696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What is the Future for Mersin?</a:t>
          </a:r>
          <a:endParaRPr lang="de-DE" dirty="0"/>
        </a:p>
      </dgm:t>
    </dgm:pt>
    <dgm:pt modelId="{5F67D856-9203-CA40-B56A-1D99AF90FEEF}" type="parTrans" cxnId="{929DB293-9288-7F40-A080-ACDF005D4A74}">
      <dgm:prSet/>
      <dgm:spPr/>
      <dgm:t>
        <a:bodyPr/>
        <a:lstStyle/>
        <a:p>
          <a:endParaRPr lang="de-DE"/>
        </a:p>
      </dgm:t>
    </dgm:pt>
    <dgm:pt modelId="{FE380150-B4CC-504F-B05C-FF81936895B9}" type="sibTrans" cxnId="{929DB293-9288-7F40-A080-ACDF005D4A74}">
      <dgm:prSet/>
      <dgm:spPr/>
      <dgm:t>
        <a:bodyPr/>
        <a:lstStyle/>
        <a:p>
          <a:endParaRPr lang="de-DE"/>
        </a:p>
      </dgm:t>
    </dgm:pt>
    <dgm:pt modelId="{38C8E115-B1EB-DC4F-ACA6-F5A559460043}" type="asst">
      <dgm:prSet phldrT="[Text]"/>
      <dgm:spPr>
        <a:pattFill prst="pct90">
          <a:fgClr>
            <a:srgbClr val="FF0000"/>
          </a:fgClr>
          <a:bgClr>
            <a:prstClr val="white"/>
          </a:bgClr>
        </a:pattFill>
      </dgm:spPr>
      <dgm:t>
        <a:bodyPr/>
        <a:lstStyle/>
        <a:p>
          <a:r>
            <a:rPr lang="de-DE" dirty="0" smtClean="0"/>
            <a:t>76000 – 400,000?</a:t>
          </a:r>
          <a:endParaRPr lang="de-DE" dirty="0"/>
        </a:p>
      </dgm:t>
    </dgm:pt>
    <dgm:pt modelId="{84FE5FF2-FE88-7448-A966-C79F568341E1}" type="parTrans" cxnId="{73E866E0-F643-4A42-AD36-B07645E78E90}">
      <dgm:prSet/>
      <dgm:spPr/>
      <dgm:t>
        <a:bodyPr/>
        <a:lstStyle/>
        <a:p>
          <a:endParaRPr lang="de-DE"/>
        </a:p>
      </dgm:t>
    </dgm:pt>
    <dgm:pt modelId="{227572AC-7FD6-BE43-9759-33367CE78D3F}" type="sibTrans" cxnId="{73E866E0-F643-4A42-AD36-B07645E78E90}">
      <dgm:prSet/>
      <dgm:spPr/>
      <dgm:t>
        <a:bodyPr/>
        <a:lstStyle/>
        <a:p>
          <a:endParaRPr lang="de-DE"/>
        </a:p>
      </dgm:t>
    </dgm:pt>
    <dgm:pt modelId="{15BEA3F3-5C5C-DB40-97B5-01ACA27BEC8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Population Growth</a:t>
          </a:r>
          <a:endParaRPr lang="de-DE" dirty="0"/>
        </a:p>
      </dgm:t>
    </dgm:pt>
    <dgm:pt modelId="{2A466AF4-40D4-4A48-AB8F-C7F8366198E0}" type="parTrans" cxnId="{9C161A6A-AAEB-4241-B8DE-93A4C754349D}">
      <dgm:prSet/>
      <dgm:spPr/>
      <dgm:t>
        <a:bodyPr/>
        <a:lstStyle/>
        <a:p>
          <a:endParaRPr lang="de-DE"/>
        </a:p>
      </dgm:t>
    </dgm:pt>
    <dgm:pt modelId="{095B3C76-398B-5148-B7D0-521F7E9D94C7}" type="sibTrans" cxnId="{9C161A6A-AAEB-4241-B8DE-93A4C754349D}">
      <dgm:prSet/>
      <dgm:spPr/>
      <dgm:t>
        <a:bodyPr/>
        <a:lstStyle/>
        <a:p>
          <a:endParaRPr lang="de-DE"/>
        </a:p>
      </dgm:t>
    </dgm:pt>
    <dgm:pt modelId="{A9F73399-A540-AF4D-B7DC-BDC3624D58A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Unemployment</a:t>
          </a:r>
          <a:endParaRPr lang="de-DE" dirty="0"/>
        </a:p>
      </dgm:t>
    </dgm:pt>
    <dgm:pt modelId="{FB3CD207-F43F-6842-BF0B-13018C2776F5}" type="parTrans" cxnId="{8DC3506D-F746-0F47-B80A-EF0DB7AA54A4}">
      <dgm:prSet/>
      <dgm:spPr/>
      <dgm:t>
        <a:bodyPr/>
        <a:lstStyle/>
        <a:p>
          <a:endParaRPr lang="de-DE"/>
        </a:p>
      </dgm:t>
    </dgm:pt>
    <dgm:pt modelId="{ED5622A9-5D05-814C-81DE-A8A47CD1CC74}" type="sibTrans" cxnId="{8DC3506D-F746-0F47-B80A-EF0DB7AA54A4}">
      <dgm:prSet/>
      <dgm:spPr/>
      <dgm:t>
        <a:bodyPr/>
        <a:lstStyle/>
        <a:p>
          <a:endParaRPr lang="de-DE"/>
        </a:p>
      </dgm:t>
    </dgm:pt>
    <dgm:pt modelId="{4D44C45C-27AE-264E-8C33-2FBB666B162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Infrastructure</a:t>
          </a:r>
          <a:endParaRPr lang="de-DE" dirty="0"/>
        </a:p>
      </dgm:t>
    </dgm:pt>
    <dgm:pt modelId="{D1868811-E445-9C4F-8E77-A19CF692DDA4}" type="parTrans" cxnId="{FB0A3B68-8CC6-4141-AAD1-8D69FC84AE57}">
      <dgm:prSet/>
      <dgm:spPr/>
      <dgm:t>
        <a:bodyPr/>
        <a:lstStyle/>
        <a:p>
          <a:endParaRPr lang="de-DE"/>
        </a:p>
      </dgm:t>
    </dgm:pt>
    <dgm:pt modelId="{7B779F5C-504A-C84D-B02B-7C847C691DB8}" type="sibTrans" cxnId="{FB0A3B68-8CC6-4141-AAD1-8D69FC84AE57}">
      <dgm:prSet/>
      <dgm:spPr/>
      <dgm:t>
        <a:bodyPr/>
        <a:lstStyle/>
        <a:p>
          <a:endParaRPr lang="de-DE"/>
        </a:p>
      </dgm:t>
    </dgm:pt>
    <dgm:pt modelId="{D47F621C-3196-E842-BD9B-E95CE61ED04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Environment</a:t>
          </a:r>
          <a:endParaRPr lang="de-DE" dirty="0"/>
        </a:p>
      </dgm:t>
    </dgm:pt>
    <dgm:pt modelId="{29AA77A7-E236-F442-91CB-70601A2A9ED3}" type="parTrans" cxnId="{4C4D3B4F-E34A-1242-AA99-70A4386676F5}">
      <dgm:prSet/>
      <dgm:spPr/>
      <dgm:t>
        <a:bodyPr/>
        <a:lstStyle/>
        <a:p>
          <a:endParaRPr lang="de-DE"/>
        </a:p>
      </dgm:t>
    </dgm:pt>
    <dgm:pt modelId="{40296C1D-A773-AD4B-A97B-ED6F808A8A2C}" type="sibTrans" cxnId="{4C4D3B4F-E34A-1242-AA99-70A4386676F5}">
      <dgm:prSet/>
      <dgm:spPr/>
      <dgm:t>
        <a:bodyPr/>
        <a:lstStyle/>
        <a:p>
          <a:endParaRPr lang="de-DE"/>
        </a:p>
      </dgm:t>
    </dgm:pt>
    <dgm:pt modelId="{472ADB91-E64D-304D-BF47-271C05A1419E}" type="pres">
      <dgm:prSet presAssocID="{976ADB10-319A-9549-8255-B2AB2380E1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FC6A1BF-0E2E-FD4D-8775-F67D5D8AE337}" type="pres">
      <dgm:prSet presAssocID="{4C94E8C0-5B41-7640-A1E3-EF9A33469644}" presName="hierRoot1" presStyleCnt="0">
        <dgm:presLayoutVars>
          <dgm:hierBranch val="init"/>
        </dgm:presLayoutVars>
      </dgm:prSet>
      <dgm:spPr/>
    </dgm:pt>
    <dgm:pt modelId="{73EDA015-AB41-BE42-B4EA-D408EFE319D3}" type="pres">
      <dgm:prSet presAssocID="{4C94E8C0-5B41-7640-A1E3-EF9A33469644}" presName="rootComposite1" presStyleCnt="0"/>
      <dgm:spPr/>
    </dgm:pt>
    <dgm:pt modelId="{0FDB6030-BB8F-E942-830F-4D94DC57F119}" type="pres">
      <dgm:prSet presAssocID="{4C94E8C0-5B41-7640-A1E3-EF9A334696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B34AE8-B654-414A-979F-0D7BF4BA421F}" type="pres">
      <dgm:prSet presAssocID="{4C94E8C0-5B41-7640-A1E3-EF9A33469644}" presName="rootConnector1" presStyleLbl="node1" presStyleIdx="0" presStyleCnt="0"/>
      <dgm:spPr/>
      <dgm:t>
        <a:bodyPr/>
        <a:lstStyle/>
        <a:p>
          <a:endParaRPr lang="de-DE"/>
        </a:p>
      </dgm:t>
    </dgm:pt>
    <dgm:pt modelId="{16868337-5DC9-4F41-969F-16CFAD08C8CB}" type="pres">
      <dgm:prSet presAssocID="{4C94E8C0-5B41-7640-A1E3-EF9A33469644}" presName="hierChild2" presStyleCnt="0"/>
      <dgm:spPr/>
    </dgm:pt>
    <dgm:pt modelId="{32C6AB3E-7D9B-EE45-93C0-AF220DE1DA37}" type="pres">
      <dgm:prSet presAssocID="{2A466AF4-40D4-4A48-AB8F-C7F8366198E0}" presName="Name37" presStyleLbl="parChTrans1D2" presStyleIdx="0" presStyleCnt="5"/>
      <dgm:spPr/>
      <dgm:t>
        <a:bodyPr/>
        <a:lstStyle/>
        <a:p>
          <a:endParaRPr lang="de-DE"/>
        </a:p>
      </dgm:t>
    </dgm:pt>
    <dgm:pt modelId="{0B2FB101-98CA-B046-8502-1652C0A73529}" type="pres">
      <dgm:prSet presAssocID="{15BEA3F3-5C5C-DB40-97B5-01ACA27BEC8A}" presName="hierRoot2" presStyleCnt="0">
        <dgm:presLayoutVars>
          <dgm:hierBranch val="init"/>
        </dgm:presLayoutVars>
      </dgm:prSet>
      <dgm:spPr/>
    </dgm:pt>
    <dgm:pt modelId="{67CC399C-A7A2-ED4B-B06D-B312C92E82DF}" type="pres">
      <dgm:prSet presAssocID="{15BEA3F3-5C5C-DB40-97B5-01ACA27BEC8A}" presName="rootComposite" presStyleCnt="0"/>
      <dgm:spPr/>
    </dgm:pt>
    <dgm:pt modelId="{C9B34DA4-E48C-8842-ACBC-FCF2AEEA4361}" type="pres">
      <dgm:prSet presAssocID="{15BEA3F3-5C5C-DB40-97B5-01ACA27BEC8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F1C12E8-47DC-8F44-AEC4-7D67C6B7750F}" type="pres">
      <dgm:prSet presAssocID="{15BEA3F3-5C5C-DB40-97B5-01ACA27BEC8A}" presName="rootConnector" presStyleLbl="node2" presStyleIdx="0" presStyleCnt="4"/>
      <dgm:spPr/>
      <dgm:t>
        <a:bodyPr/>
        <a:lstStyle/>
        <a:p>
          <a:endParaRPr lang="de-DE"/>
        </a:p>
      </dgm:t>
    </dgm:pt>
    <dgm:pt modelId="{F2EA1916-2DE2-244D-B56D-5979B2D2AE6A}" type="pres">
      <dgm:prSet presAssocID="{15BEA3F3-5C5C-DB40-97B5-01ACA27BEC8A}" presName="hierChild4" presStyleCnt="0"/>
      <dgm:spPr/>
    </dgm:pt>
    <dgm:pt modelId="{E582C133-BEB7-4649-85D8-5C9773C3D7BB}" type="pres">
      <dgm:prSet presAssocID="{15BEA3F3-5C5C-DB40-97B5-01ACA27BEC8A}" presName="hierChild5" presStyleCnt="0"/>
      <dgm:spPr/>
    </dgm:pt>
    <dgm:pt modelId="{6109527C-30BB-B043-B40E-8D5A98E2AFF1}" type="pres">
      <dgm:prSet presAssocID="{FB3CD207-F43F-6842-BF0B-13018C2776F5}" presName="Name37" presStyleLbl="parChTrans1D2" presStyleIdx="1" presStyleCnt="5"/>
      <dgm:spPr/>
      <dgm:t>
        <a:bodyPr/>
        <a:lstStyle/>
        <a:p>
          <a:endParaRPr lang="de-DE"/>
        </a:p>
      </dgm:t>
    </dgm:pt>
    <dgm:pt modelId="{64F7F346-72DE-774B-B691-D0E06CB4EC31}" type="pres">
      <dgm:prSet presAssocID="{A9F73399-A540-AF4D-B7DC-BDC3624D58A1}" presName="hierRoot2" presStyleCnt="0">
        <dgm:presLayoutVars>
          <dgm:hierBranch val="init"/>
        </dgm:presLayoutVars>
      </dgm:prSet>
      <dgm:spPr/>
    </dgm:pt>
    <dgm:pt modelId="{993AED12-CBEC-2D45-9154-F5573C9D5B4E}" type="pres">
      <dgm:prSet presAssocID="{A9F73399-A540-AF4D-B7DC-BDC3624D58A1}" presName="rootComposite" presStyleCnt="0"/>
      <dgm:spPr/>
    </dgm:pt>
    <dgm:pt modelId="{15A0682C-EE96-4C4E-B7BB-A4A526E3FA6A}" type="pres">
      <dgm:prSet presAssocID="{A9F73399-A540-AF4D-B7DC-BDC3624D5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377E2D9-4F5A-8749-A1AA-4504C0C91601}" type="pres">
      <dgm:prSet presAssocID="{A9F73399-A540-AF4D-B7DC-BDC3624D58A1}" presName="rootConnector" presStyleLbl="node2" presStyleIdx="1" presStyleCnt="4"/>
      <dgm:spPr/>
      <dgm:t>
        <a:bodyPr/>
        <a:lstStyle/>
        <a:p>
          <a:endParaRPr lang="de-DE"/>
        </a:p>
      </dgm:t>
    </dgm:pt>
    <dgm:pt modelId="{D11B4E21-3CDC-2F45-9EBA-56F3DD182FCE}" type="pres">
      <dgm:prSet presAssocID="{A9F73399-A540-AF4D-B7DC-BDC3624D58A1}" presName="hierChild4" presStyleCnt="0"/>
      <dgm:spPr/>
    </dgm:pt>
    <dgm:pt modelId="{860603A9-979E-9C4A-8EA1-4A7F1A5FE641}" type="pres">
      <dgm:prSet presAssocID="{A9F73399-A540-AF4D-B7DC-BDC3624D58A1}" presName="hierChild5" presStyleCnt="0"/>
      <dgm:spPr/>
    </dgm:pt>
    <dgm:pt modelId="{C5BE1877-7B3A-0544-A3C4-4F6A1274DA93}" type="pres">
      <dgm:prSet presAssocID="{D1868811-E445-9C4F-8E77-A19CF692DDA4}" presName="Name37" presStyleLbl="parChTrans1D2" presStyleIdx="2" presStyleCnt="5"/>
      <dgm:spPr/>
      <dgm:t>
        <a:bodyPr/>
        <a:lstStyle/>
        <a:p>
          <a:endParaRPr lang="de-DE"/>
        </a:p>
      </dgm:t>
    </dgm:pt>
    <dgm:pt modelId="{D85A0209-DB6C-7445-B357-57BB9752EDAD}" type="pres">
      <dgm:prSet presAssocID="{4D44C45C-27AE-264E-8C33-2FBB666B162A}" presName="hierRoot2" presStyleCnt="0">
        <dgm:presLayoutVars>
          <dgm:hierBranch val="init"/>
        </dgm:presLayoutVars>
      </dgm:prSet>
      <dgm:spPr/>
    </dgm:pt>
    <dgm:pt modelId="{66141433-50AC-5F44-A2E6-AC00C5E15922}" type="pres">
      <dgm:prSet presAssocID="{4D44C45C-27AE-264E-8C33-2FBB666B162A}" presName="rootComposite" presStyleCnt="0"/>
      <dgm:spPr/>
    </dgm:pt>
    <dgm:pt modelId="{09BBC7DC-DCAD-264A-9B94-EF57B8DECAB3}" type="pres">
      <dgm:prSet presAssocID="{4D44C45C-27AE-264E-8C33-2FBB666B16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1A47EF-AB88-804C-BAD5-44A6E36B6545}" type="pres">
      <dgm:prSet presAssocID="{4D44C45C-27AE-264E-8C33-2FBB666B162A}" presName="rootConnector" presStyleLbl="node2" presStyleIdx="2" presStyleCnt="4"/>
      <dgm:spPr/>
      <dgm:t>
        <a:bodyPr/>
        <a:lstStyle/>
        <a:p>
          <a:endParaRPr lang="de-DE"/>
        </a:p>
      </dgm:t>
    </dgm:pt>
    <dgm:pt modelId="{DA763634-3650-F644-9FDC-45C78FCFB1A7}" type="pres">
      <dgm:prSet presAssocID="{4D44C45C-27AE-264E-8C33-2FBB666B162A}" presName="hierChild4" presStyleCnt="0"/>
      <dgm:spPr/>
    </dgm:pt>
    <dgm:pt modelId="{537EE208-C7A3-1A4A-99DA-526729109AA8}" type="pres">
      <dgm:prSet presAssocID="{4D44C45C-27AE-264E-8C33-2FBB666B162A}" presName="hierChild5" presStyleCnt="0"/>
      <dgm:spPr/>
    </dgm:pt>
    <dgm:pt modelId="{CEB7F1C4-5457-834E-ABD0-94B033FF597C}" type="pres">
      <dgm:prSet presAssocID="{29AA77A7-E236-F442-91CB-70601A2A9ED3}" presName="Name37" presStyleLbl="parChTrans1D2" presStyleIdx="3" presStyleCnt="5"/>
      <dgm:spPr/>
      <dgm:t>
        <a:bodyPr/>
        <a:lstStyle/>
        <a:p>
          <a:endParaRPr lang="de-DE"/>
        </a:p>
      </dgm:t>
    </dgm:pt>
    <dgm:pt modelId="{1F94174C-78FB-B242-A27F-A87A816BF774}" type="pres">
      <dgm:prSet presAssocID="{D47F621C-3196-E842-BD9B-E95CE61ED048}" presName="hierRoot2" presStyleCnt="0">
        <dgm:presLayoutVars>
          <dgm:hierBranch val="init"/>
        </dgm:presLayoutVars>
      </dgm:prSet>
      <dgm:spPr/>
    </dgm:pt>
    <dgm:pt modelId="{2EA52DC6-8CDB-AA4E-9347-6D231BB3AD7F}" type="pres">
      <dgm:prSet presAssocID="{D47F621C-3196-E842-BD9B-E95CE61ED048}" presName="rootComposite" presStyleCnt="0"/>
      <dgm:spPr/>
    </dgm:pt>
    <dgm:pt modelId="{A4AF8C45-1EE8-2B47-B201-BA8112002F85}" type="pres">
      <dgm:prSet presAssocID="{D47F621C-3196-E842-BD9B-E95CE61ED0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C42AB34-9AD6-6644-9C80-30CB72ECC3BC}" type="pres">
      <dgm:prSet presAssocID="{D47F621C-3196-E842-BD9B-E95CE61ED048}" presName="rootConnector" presStyleLbl="node2" presStyleIdx="3" presStyleCnt="4"/>
      <dgm:spPr/>
      <dgm:t>
        <a:bodyPr/>
        <a:lstStyle/>
        <a:p>
          <a:endParaRPr lang="de-DE"/>
        </a:p>
      </dgm:t>
    </dgm:pt>
    <dgm:pt modelId="{8D28E06C-CCEF-5E44-BD6B-989E4F87DE24}" type="pres">
      <dgm:prSet presAssocID="{D47F621C-3196-E842-BD9B-E95CE61ED048}" presName="hierChild4" presStyleCnt="0"/>
      <dgm:spPr/>
    </dgm:pt>
    <dgm:pt modelId="{8EDF280A-2E1E-1746-AB4D-C7B236989834}" type="pres">
      <dgm:prSet presAssocID="{D47F621C-3196-E842-BD9B-E95CE61ED048}" presName="hierChild5" presStyleCnt="0"/>
      <dgm:spPr/>
    </dgm:pt>
    <dgm:pt modelId="{7FBD1652-07A0-DD44-B347-20E968ED5392}" type="pres">
      <dgm:prSet presAssocID="{4C94E8C0-5B41-7640-A1E3-EF9A33469644}" presName="hierChild3" presStyleCnt="0"/>
      <dgm:spPr/>
    </dgm:pt>
    <dgm:pt modelId="{942A1CA0-1314-E146-ABF9-E33DD764EE2F}" type="pres">
      <dgm:prSet presAssocID="{84FE5FF2-FE88-7448-A966-C79F568341E1}" presName="Name111" presStyleLbl="parChTrans1D2" presStyleIdx="4" presStyleCnt="5"/>
      <dgm:spPr/>
      <dgm:t>
        <a:bodyPr/>
        <a:lstStyle/>
        <a:p>
          <a:endParaRPr lang="de-DE"/>
        </a:p>
      </dgm:t>
    </dgm:pt>
    <dgm:pt modelId="{A811D56E-599D-714E-8A52-5AF3B0409823}" type="pres">
      <dgm:prSet presAssocID="{38C8E115-B1EB-DC4F-ACA6-F5A559460043}" presName="hierRoot3" presStyleCnt="0">
        <dgm:presLayoutVars>
          <dgm:hierBranch val="init"/>
        </dgm:presLayoutVars>
      </dgm:prSet>
      <dgm:spPr/>
    </dgm:pt>
    <dgm:pt modelId="{8395394B-F7CC-D442-A6E4-BBA9410BDBAE}" type="pres">
      <dgm:prSet presAssocID="{38C8E115-B1EB-DC4F-ACA6-F5A559460043}" presName="rootComposite3" presStyleCnt="0"/>
      <dgm:spPr/>
    </dgm:pt>
    <dgm:pt modelId="{766ABCC4-D3E8-C942-9F86-FAED2D218060}" type="pres">
      <dgm:prSet presAssocID="{38C8E115-B1EB-DC4F-ACA6-F5A55946004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FE421D-F32A-714B-B07E-E2C9CD9D7A2F}" type="pres">
      <dgm:prSet presAssocID="{38C8E115-B1EB-DC4F-ACA6-F5A559460043}" presName="rootConnector3" presStyleLbl="asst1" presStyleIdx="0" presStyleCnt="1"/>
      <dgm:spPr/>
      <dgm:t>
        <a:bodyPr/>
        <a:lstStyle/>
        <a:p>
          <a:endParaRPr lang="de-DE"/>
        </a:p>
      </dgm:t>
    </dgm:pt>
    <dgm:pt modelId="{2419F453-B195-6F48-B754-CA05F7614F85}" type="pres">
      <dgm:prSet presAssocID="{38C8E115-B1EB-DC4F-ACA6-F5A559460043}" presName="hierChild6" presStyleCnt="0"/>
      <dgm:spPr/>
    </dgm:pt>
    <dgm:pt modelId="{D223CCEC-BE9D-7B48-AC36-D588E94C4DBC}" type="pres">
      <dgm:prSet presAssocID="{38C8E115-B1EB-DC4F-ACA6-F5A559460043}" presName="hierChild7" presStyleCnt="0"/>
      <dgm:spPr/>
    </dgm:pt>
  </dgm:ptLst>
  <dgm:cxnLst>
    <dgm:cxn modelId="{5EA781A6-BC61-F24F-8D88-BE18325021D4}" type="presOf" srcId="{D1868811-E445-9C4F-8E77-A19CF692DDA4}" destId="{C5BE1877-7B3A-0544-A3C4-4F6A1274DA93}" srcOrd="0" destOrd="0" presId="urn:microsoft.com/office/officeart/2005/8/layout/orgChart1"/>
    <dgm:cxn modelId="{9C161A6A-AAEB-4241-B8DE-93A4C754349D}" srcId="{4C94E8C0-5B41-7640-A1E3-EF9A33469644}" destId="{15BEA3F3-5C5C-DB40-97B5-01ACA27BEC8A}" srcOrd="1" destOrd="0" parTransId="{2A466AF4-40D4-4A48-AB8F-C7F8366198E0}" sibTransId="{095B3C76-398B-5148-B7D0-521F7E9D94C7}"/>
    <dgm:cxn modelId="{9315EE68-F6DD-9B49-BDCE-91FBE686A958}" type="presOf" srcId="{38C8E115-B1EB-DC4F-ACA6-F5A559460043}" destId="{66FE421D-F32A-714B-B07E-E2C9CD9D7A2F}" srcOrd="1" destOrd="0" presId="urn:microsoft.com/office/officeart/2005/8/layout/orgChart1"/>
    <dgm:cxn modelId="{8DC3506D-F746-0F47-B80A-EF0DB7AA54A4}" srcId="{4C94E8C0-5B41-7640-A1E3-EF9A33469644}" destId="{A9F73399-A540-AF4D-B7DC-BDC3624D58A1}" srcOrd="2" destOrd="0" parTransId="{FB3CD207-F43F-6842-BF0B-13018C2776F5}" sibTransId="{ED5622A9-5D05-814C-81DE-A8A47CD1CC74}"/>
    <dgm:cxn modelId="{73E866E0-F643-4A42-AD36-B07645E78E90}" srcId="{4C94E8C0-5B41-7640-A1E3-EF9A33469644}" destId="{38C8E115-B1EB-DC4F-ACA6-F5A559460043}" srcOrd="0" destOrd="0" parTransId="{84FE5FF2-FE88-7448-A966-C79F568341E1}" sibTransId="{227572AC-7FD6-BE43-9759-33367CE78D3F}"/>
    <dgm:cxn modelId="{FB0A3B68-8CC6-4141-AAD1-8D69FC84AE57}" srcId="{4C94E8C0-5B41-7640-A1E3-EF9A33469644}" destId="{4D44C45C-27AE-264E-8C33-2FBB666B162A}" srcOrd="3" destOrd="0" parTransId="{D1868811-E445-9C4F-8E77-A19CF692DDA4}" sibTransId="{7B779F5C-504A-C84D-B02B-7C847C691DB8}"/>
    <dgm:cxn modelId="{AF33691E-1660-5441-98A0-EDA3E06EAFB9}" type="presOf" srcId="{D47F621C-3196-E842-BD9B-E95CE61ED048}" destId="{CC42AB34-9AD6-6644-9C80-30CB72ECC3BC}" srcOrd="1" destOrd="0" presId="urn:microsoft.com/office/officeart/2005/8/layout/orgChart1"/>
    <dgm:cxn modelId="{49D62E14-D8C2-B54B-9B4F-52EF6E7EFF97}" type="presOf" srcId="{4C94E8C0-5B41-7640-A1E3-EF9A33469644}" destId="{67B34AE8-B654-414A-979F-0D7BF4BA421F}" srcOrd="1" destOrd="0" presId="urn:microsoft.com/office/officeart/2005/8/layout/orgChart1"/>
    <dgm:cxn modelId="{D8CAC140-61C2-7445-8EC5-EA870347E21A}" type="presOf" srcId="{2A466AF4-40D4-4A48-AB8F-C7F8366198E0}" destId="{32C6AB3E-7D9B-EE45-93C0-AF220DE1DA37}" srcOrd="0" destOrd="0" presId="urn:microsoft.com/office/officeart/2005/8/layout/orgChart1"/>
    <dgm:cxn modelId="{329552EE-36F5-3345-A363-140BCD710810}" type="presOf" srcId="{15BEA3F3-5C5C-DB40-97B5-01ACA27BEC8A}" destId="{C9B34DA4-E48C-8842-ACBC-FCF2AEEA4361}" srcOrd="0" destOrd="0" presId="urn:microsoft.com/office/officeart/2005/8/layout/orgChart1"/>
    <dgm:cxn modelId="{374BF0EE-9F20-E343-B79C-4A8532D98AA4}" type="presOf" srcId="{4C94E8C0-5B41-7640-A1E3-EF9A33469644}" destId="{0FDB6030-BB8F-E942-830F-4D94DC57F119}" srcOrd="0" destOrd="0" presId="urn:microsoft.com/office/officeart/2005/8/layout/orgChart1"/>
    <dgm:cxn modelId="{3556BCE2-F811-E040-BCAD-6BB2B081D610}" type="presOf" srcId="{38C8E115-B1EB-DC4F-ACA6-F5A559460043}" destId="{766ABCC4-D3E8-C942-9F86-FAED2D218060}" srcOrd="0" destOrd="0" presId="urn:microsoft.com/office/officeart/2005/8/layout/orgChart1"/>
    <dgm:cxn modelId="{4C4D3B4F-E34A-1242-AA99-70A4386676F5}" srcId="{4C94E8C0-5B41-7640-A1E3-EF9A33469644}" destId="{D47F621C-3196-E842-BD9B-E95CE61ED048}" srcOrd="4" destOrd="0" parTransId="{29AA77A7-E236-F442-91CB-70601A2A9ED3}" sibTransId="{40296C1D-A773-AD4B-A97B-ED6F808A8A2C}"/>
    <dgm:cxn modelId="{929DB293-9288-7F40-A080-ACDF005D4A74}" srcId="{976ADB10-319A-9549-8255-B2AB2380E135}" destId="{4C94E8C0-5B41-7640-A1E3-EF9A33469644}" srcOrd="0" destOrd="0" parTransId="{5F67D856-9203-CA40-B56A-1D99AF90FEEF}" sibTransId="{FE380150-B4CC-504F-B05C-FF81936895B9}"/>
    <dgm:cxn modelId="{CAFB2069-5D62-4E4F-B9CE-A8A198692868}" type="presOf" srcId="{4D44C45C-27AE-264E-8C33-2FBB666B162A}" destId="{451A47EF-AB88-804C-BAD5-44A6E36B6545}" srcOrd="1" destOrd="0" presId="urn:microsoft.com/office/officeart/2005/8/layout/orgChart1"/>
    <dgm:cxn modelId="{646FB60C-ED8A-D34A-96A3-F192BB6EC046}" type="presOf" srcId="{4D44C45C-27AE-264E-8C33-2FBB666B162A}" destId="{09BBC7DC-DCAD-264A-9B94-EF57B8DECAB3}" srcOrd="0" destOrd="0" presId="urn:microsoft.com/office/officeart/2005/8/layout/orgChart1"/>
    <dgm:cxn modelId="{C71F439E-C263-1146-8362-3C85335416F7}" type="presOf" srcId="{29AA77A7-E236-F442-91CB-70601A2A9ED3}" destId="{CEB7F1C4-5457-834E-ABD0-94B033FF597C}" srcOrd="0" destOrd="0" presId="urn:microsoft.com/office/officeart/2005/8/layout/orgChart1"/>
    <dgm:cxn modelId="{F93E92C8-28EB-3542-A29B-79D5E09E9255}" type="presOf" srcId="{15BEA3F3-5C5C-DB40-97B5-01ACA27BEC8A}" destId="{4F1C12E8-47DC-8F44-AEC4-7D67C6B7750F}" srcOrd="1" destOrd="0" presId="urn:microsoft.com/office/officeart/2005/8/layout/orgChart1"/>
    <dgm:cxn modelId="{8A53BBEF-E36E-6F4F-8501-9770ACB351D4}" type="presOf" srcId="{A9F73399-A540-AF4D-B7DC-BDC3624D58A1}" destId="{B377E2D9-4F5A-8749-A1AA-4504C0C91601}" srcOrd="1" destOrd="0" presId="urn:microsoft.com/office/officeart/2005/8/layout/orgChart1"/>
    <dgm:cxn modelId="{516401A2-5265-1E4C-AC40-95518881BB2D}" type="presOf" srcId="{976ADB10-319A-9549-8255-B2AB2380E135}" destId="{472ADB91-E64D-304D-BF47-271C05A1419E}" srcOrd="0" destOrd="0" presId="urn:microsoft.com/office/officeart/2005/8/layout/orgChart1"/>
    <dgm:cxn modelId="{942ADBAD-ADF6-0B44-91ED-62532DF670DD}" type="presOf" srcId="{D47F621C-3196-E842-BD9B-E95CE61ED048}" destId="{A4AF8C45-1EE8-2B47-B201-BA8112002F85}" srcOrd="0" destOrd="0" presId="urn:microsoft.com/office/officeart/2005/8/layout/orgChart1"/>
    <dgm:cxn modelId="{8AB5660C-24B6-8C44-AD1F-074CE6AD82AA}" type="presOf" srcId="{A9F73399-A540-AF4D-B7DC-BDC3624D58A1}" destId="{15A0682C-EE96-4C4E-B7BB-A4A526E3FA6A}" srcOrd="0" destOrd="0" presId="urn:microsoft.com/office/officeart/2005/8/layout/orgChart1"/>
    <dgm:cxn modelId="{E2B7C7D2-8DEB-9946-86F9-8B03B6B6A3B6}" type="presOf" srcId="{FB3CD207-F43F-6842-BF0B-13018C2776F5}" destId="{6109527C-30BB-B043-B40E-8D5A98E2AFF1}" srcOrd="0" destOrd="0" presId="urn:microsoft.com/office/officeart/2005/8/layout/orgChart1"/>
    <dgm:cxn modelId="{6FAA08AA-E8FC-9241-B723-C3340C344B84}" type="presOf" srcId="{84FE5FF2-FE88-7448-A966-C79F568341E1}" destId="{942A1CA0-1314-E146-ABF9-E33DD764EE2F}" srcOrd="0" destOrd="0" presId="urn:microsoft.com/office/officeart/2005/8/layout/orgChart1"/>
    <dgm:cxn modelId="{0C32E095-5185-B940-A30F-0D34E1B0405D}" type="presParOf" srcId="{472ADB91-E64D-304D-BF47-271C05A1419E}" destId="{DFC6A1BF-0E2E-FD4D-8775-F67D5D8AE337}" srcOrd="0" destOrd="0" presId="urn:microsoft.com/office/officeart/2005/8/layout/orgChart1"/>
    <dgm:cxn modelId="{C123585F-9B87-2D43-85D4-D6C3C2D6CD4F}" type="presParOf" srcId="{DFC6A1BF-0E2E-FD4D-8775-F67D5D8AE337}" destId="{73EDA015-AB41-BE42-B4EA-D408EFE319D3}" srcOrd="0" destOrd="0" presId="urn:microsoft.com/office/officeart/2005/8/layout/orgChart1"/>
    <dgm:cxn modelId="{0BEE25F5-4D8D-A041-A4ED-3A51AF2E6CF7}" type="presParOf" srcId="{73EDA015-AB41-BE42-B4EA-D408EFE319D3}" destId="{0FDB6030-BB8F-E942-830F-4D94DC57F119}" srcOrd="0" destOrd="0" presId="urn:microsoft.com/office/officeart/2005/8/layout/orgChart1"/>
    <dgm:cxn modelId="{9C2F8EB7-A79F-C143-B0C9-B0ABF7607728}" type="presParOf" srcId="{73EDA015-AB41-BE42-B4EA-D408EFE319D3}" destId="{67B34AE8-B654-414A-979F-0D7BF4BA421F}" srcOrd="1" destOrd="0" presId="urn:microsoft.com/office/officeart/2005/8/layout/orgChart1"/>
    <dgm:cxn modelId="{CB1820B9-653D-E848-8A24-0BF8E31F6857}" type="presParOf" srcId="{DFC6A1BF-0E2E-FD4D-8775-F67D5D8AE337}" destId="{16868337-5DC9-4F41-969F-16CFAD08C8CB}" srcOrd="1" destOrd="0" presId="urn:microsoft.com/office/officeart/2005/8/layout/orgChart1"/>
    <dgm:cxn modelId="{63E41341-097C-2C42-9B1A-7AAC4488DB4C}" type="presParOf" srcId="{16868337-5DC9-4F41-969F-16CFAD08C8CB}" destId="{32C6AB3E-7D9B-EE45-93C0-AF220DE1DA37}" srcOrd="0" destOrd="0" presId="urn:microsoft.com/office/officeart/2005/8/layout/orgChart1"/>
    <dgm:cxn modelId="{87420E5A-4168-3541-8417-C0AE677C8F39}" type="presParOf" srcId="{16868337-5DC9-4F41-969F-16CFAD08C8CB}" destId="{0B2FB101-98CA-B046-8502-1652C0A73529}" srcOrd="1" destOrd="0" presId="urn:microsoft.com/office/officeart/2005/8/layout/orgChart1"/>
    <dgm:cxn modelId="{646570F8-500B-844E-86EA-2FB221AFED3D}" type="presParOf" srcId="{0B2FB101-98CA-B046-8502-1652C0A73529}" destId="{67CC399C-A7A2-ED4B-B06D-B312C92E82DF}" srcOrd="0" destOrd="0" presId="urn:microsoft.com/office/officeart/2005/8/layout/orgChart1"/>
    <dgm:cxn modelId="{C5F4FEFA-5191-6442-8730-799719E74F4A}" type="presParOf" srcId="{67CC399C-A7A2-ED4B-B06D-B312C92E82DF}" destId="{C9B34DA4-E48C-8842-ACBC-FCF2AEEA4361}" srcOrd="0" destOrd="0" presId="urn:microsoft.com/office/officeart/2005/8/layout/orgChart1"/>
    <dgm:cxn modelId="{8DD2D27C-1C52-1441-8A77-C47DE78A7580}" type="presParOf" srcId="{67CC399C-A7A2-ED4B-B06D-B312C92E82DF}" destId="{4F1C12E8-47DC-8F44-AEC4-7D67C6B7750F}" srcOrd="1" destOrd="0" presId="urn:microsoft.com/office/officeart/2005/8/layout/orgChart1"/>
    <dgm:cxn modelId="{98713170-F6CC-B440-8015-3A03C12F790A}" type="presParOf" srcId="{0B2FB101-98CA-B046-8502-1652C0A73529}" destId="{F2EA1916-2DE2-244D-B56D-5979B2D2AE6A}" srcOrd="1" destOrd="0" presId="urn:microsoft.com/office/officeart/2005/8/layout/orgChart1"/>
    <dgm:cxn modelId="{ED8DA32A-0EF0-1D48-80AB-C74F8CBE68DF}" type="presParOf" srcId="{0B2FB101-98CA-B046-8502-1652C0A73529}" destId="{E582C133-BEB7-4649-85D8-5C9773C3D7BB}" srcOrd="2" destOrd="0" presId="urn:microsoft.com/office/officeart/2005/8/layout/orgChart1"/>
    <dgm:cxn modelId="{0852BD5F-E02C-0949-B972-AEFE7D00BEAE}" type="presParOf" srcId="{16868337-5DC9-4F41-969F-16CFAD08C8CB}" destId="{6109527C-30BB-B043-B40E-8D5A98E2AFF1}" srcOrd="2" destOrd="0" presId="urn:microsoft.com/office/officeart/2005/8/layout/orgChart1"/>
    <dgm:cxn modelId="{566F788E-D799-7341-A559-3B1F12A9ABE1}" type="presParOf" srcId="{16868337-5DC9-4F41-969F-16CFAD08C8CB}" destId="{64F7F346-72DE-774B-B691-D0E06CB4EC31}" srcOrd="3" destOrd="0" presId="urn:microsoft.com/office/officeart/2005/8/layout/orgChart1"/>
    <dgm:cxn modelId="{1B1F9EFA-6487-0F41-BD4A-63EC10D2DCB0}" type="presParOf" srcId="{64F7F346-72DE-774B-B691-D0E06CB4EC31}" destId="{993AED12-CBEC-2D45-9154-F5573C9D5B4E}" srcOrd="0" destOrd="0" presId="urn:microsoft.com/office/officeart/2005/8/layout/orgChart1"/>
    <dgm:cxn modelId="{F4A243CF-58D6-5F4D-BA39-38815C81E082}" type="presParOf" srcId="{993AED12-CBEC-2D45-9154-F5573C9D5B4E}" destId="{15A0682C-EE96-4C4E-B7BB-A4A526E3FA6A}" srcOrd="0" destOrd="0" presId="urn:microsoft.com/office/officeart/2005/8/layout/orgChart1"/>
    <dgm:cxn modelId="{51E5AA15-F095-684D-A66A-90DAF44AB31C}" type="presParOf" srcId="{993AED12-CBEC-2D45-9154-F5573C9D5B4E}" destId="{B377E2D9-4F5A-8749-A1AA-4504C0C91601}" srcOrd="1" destOrd="0" presId="urn:microsoft.com/office/officeart/2005/8/layout/orgChart1"/>
    <dgm:cxn modelId="{8A79B3A4-C1B6-BD45-A2FE-6F26CC1C8E56}" type="presParOf" srcId="{64F7F346-72DE-774B-B691-D0E06CB4EC31}" destId="{D11B4E21-3CDC-2F45-9EBA-56F3DD182FCE}" srcOrd="1" destOrd="0" presId="urn:microsoft.com/office/officeart/2005/8/layout/orgChart1"/>
    <dgm:cxn modelId="{FF4AFA50-ED28-EC4F-8469-F0BB4FBAC649}" type="presParOf" srcId="{64F7F346-72DE-774B-B691-D0E06CB4EC31}" destId="{860603A9-979E-9C4A-8EA1-4A7F1A5FE641}" srcOrd="2" destOrd="0" presId="urn:microsoft.com/office/officeart/2005/8/layout/orgChart1"/>
    <dgm:cxn modelId="{BDB7B41B-08E3-F84C-8AE9-CBD658B99B76}" type="presParOf" srcId="{16868337-5DC9-4F41-969F-16CFAD08C8CB}" destId="{C5BE1877-7B3A-0544-A3C4-4F6A1274DA93}" srcOrd="4" destOrd="0" presId="urn:microsoft.com/office/officeart/2005/8/layout/orgChart1"/>
    <dgm:cxn modelId="{DB527F54-F282-EF48-9528-74FB46D4CA37}" type="presParOf" srcId="{16868337-5DC9-4F41-969F-16CFAD08C8CB}" destId="{D85A0209-DB6C-7445-B357-57BB9752EDAD}" srcOrd="5" destOrd="0" presId="urn:microsoft.com/office/officeart/2005/8/layout/orgChart1"/>
    <dgm:cxn modelId="{360A6C67-D121-BA49-9260-203F8E862D19}" type="presParOf" srcId="{D85A0209-DB6C-7445-B357-57BB9752EDAD}" destId="{66141433-50AC-5F44-A2E6-AC00C5E15922}" srcOrd="0" destOrd="0" presId="urn:microsoft.com/office/officeart/2005/8/layout/orgChart1"/>
    <dgm:cxn modelId="{88B53897-7DC3-974D-BC3F-DA28D6DFA16D}" type="presParOf" srcId="{66141433-50AC-5F44-A2E6-AC00C5E15922}" destId="{09BBC7DC-DCAD-264A-9B94-EF57B8DECAB3}" srcOrd="0" destOrd="0" presId="urn:microsoft.com/office/officeart/2005/8/layout/orgChart1"/>
    <dgm:cxn modelId="{7FE276BC-C7F9-2F45-B9FA-B3742C265764}" type="presParOf" srcId="{66141433-50AC-5F44-A2E6-AC00C5E15922}" destId="{451A47EF-AB88-804C-BAD5-44A6E36B6545}" srcOrd="1" destOrd="0" presId="urn:microsoft.com/office/officeart/2005/8/layout/orgChart1"/>
    <dgm:cxn modelId="{384BC463-E7D8-BA48-862F-33D3E9E5133D}" type="presParOf" srcId="{D85A0209-DB6C-7445-B357-57BB9752EDAD}" destId="{DA763634-3650-F644-9FDC-45C78FCFB1A7}" srcOrd="1" destOrd="0" presId="urn:microsoft.com/office/officeart/2005/8/layout/orgChart1"/>
    <dgm:cxn modelId="{FD4ED315-896B-654B-867F-AF78FE19F274}" type="presParOf" srcId="{D85A0209-DB6C-7445-B357-57BB9752EDAD}" destId="{537EE208-C7A3-1A4A-99DA-526729109AA8}" srcOrd="2" destOrd="0" presId="urn:microsoft.com/office/officeart/2005/8/layout/orgChart1"/>
    <dgm:cxn modelId="{83969C07-1E43-4F4C-9E19-B2D42F3D4919}" type="presParOf" srcId="{16868337-5DC9-4F41-969F-16CFAD08C8CB}" destId="{CEB7F1C4-5457-834E-ABD0-94B033FF597C}" srcOrd="6" destOrd="0" presId="urn:microsoft.com/office/officeart/2005/8/layout/orgChart1"/>
    <dgm:cxn modelId="{9501F5BB-979F-D645-9F85-902727A32832}" type="presParOf" srcId="{16868337-5DC9-4F41-969F-16CFAD08C8CB}" destId="{1F94174C-78FB-B242-A27F-A87A816BF774}" srcOrd="7" destOrd="0" presId="urn:microsoft.com/office/officeart/2005/8/layout/orgChart1"/>
    <dgm:cxn modelId="{9AD7CE80-9E96-CB47-9BB8-2DC07538056D}" type="presParOf" srcId="{1F94174C-78FB-B242-A27F-A87A816BF774}" destId="{2EA52DC6-8CDB-AA4E-9347-6D231BB3AD7F}" srcOrd="0" destOrd="0" presId="urn:microsoft.com/office/officeart/2005/8/layout/orgChart1"/>
    <dgm:cxn modelId="{CF0927A0-1BD1-EC47-BD24-9ECF4F60DD2B}" type="presParOf" srcId="{2EA52DC6-8CDB-AA4E-9347-6D231BB3AD7F}" destId="{A4AF8C45-1EE8-2B47-B201-BA8112002F85}" srcOrd="0" destOrd="0" presId="urn:microsoft.com/office/officeart/2005/8/layout/orgChart1"/>
    <dgm:cxn modelId="{EAC7238A-E4B5-4542-81C6-404230EC029A}" type="presParOf" srcId="{2EA52DC6-8CDB-AA4E-9347-6D231BB3AD7F}" destId="{CC42AB34-9AD6-6644-9C80-30CB72ECC3BC}" srcOrd="1" destOrd="0" presId="urn:microsoft.com/office/officeart/2005/8/layout/orgChart1"/>
    <dgm:cxn modelId="{44826DF3-D712-914C-88DD-D2CDBEA5B67C}" type="presParOf" srcId="{1F94174C-78FB-B242-A27F-A87A816BF774}" destId="{8D28E06C-CCEF-5E44-BD6B-989E4F87DE24}" srcOrd="1" destOrd="0" presId="urn:microsoft.com/office/officeart/2005/8/layout/orgChart1"/>
    <dgm:cxn modelId="{8B85DE2E-9EF5-574E-AE0C-471E7BE92506}" type="presParOf" srcId="{1F94174C-78FB-B242-A27F-A87A816BF774}" destId="{8EDF280A-2E1E-1746-AB4D-C7B236989834}" srcOrd="2" destOrd="0" presId="urn:microsoft.com/office/officeart/2005/8/layout/orgChart1"/>
    <dgm:cxn modelId="{1A2E831E-DE9F-BA4B-AD6A-4AD2C2899A3F}" type="presParOf" srcId="{DFC6A1BF-0E2E-FD4D-8775-F67D5D8AE337}" destId="{7FBD1652-07A0-DD44-B347-20E968ED5392}" srcOrd="2" destOrd="0" presId="urn:microsoft.com/office/officeart/2005/8/layout/orgChart1"/>
    <dgm:cxn modelId="{67EA04B1-6930-5641-80BB-17C5709551D0}" type="presParOf" srcId="{7FBD1652-07A0-DD44-B347-20E968ED5392}" destId="{942A1CA0-1314-E146-ABF9-E33DD764EE2F}" srcOrd="0" destOrd="0" presId="urn:microsoft.com/office/officeart/2005/8/layout/orgChart1"/>
    <dgm:cxn modelId="{8F015833-2423-7040-9706-5548A6C23F8E}" type="presParOf" srcId="{7FBD1652-07A0-DD44-B347-20E968ED5392}" destId="{A811D56E-599D-714E-8A52-5AF3B0409823}" srcOrd="1" destOrd="0" presId="urn:microsoft.com/office/officeart/2005/8/layout/orgChart1"/>
    <dgm:cxn modelId="{F868079E-3C52-AE4F-9702-B3C4E1BE0600}" type="presParOf" srcId="{A811D56E-599D-714E-8A52-5AF3B0409823}" destId="{8395394B-F7CC-D442-A6E4-BBA9410BDBAE}" srcOrd="0" destOrd="0" presId="urn:microsoft.com/office/officeart/2005/8/layout/orgChart1"/>
    <dgm:cxn modelId="{E9FCE5AE-DCAE-BC42-8FF3-9FCB8AD8E2D6}" type="presParOf" srcId="{8395394B-F7CC-D442-A6E4-BBA9410BDBAE}" destId="{766ABCC4-D3E8-C942-9F86-FAED2D218060}" srcOrd="0" destOrd="0" presId="urn:microsoft.com/office/officeart/2005/8/layout/orgChart1"/>
    <dgm:cxn modelId="{C11A7A95-E068-9244-BDE9-55E709A1F534}" type="presParOf" srcId="{8395394B-F7CC-D442-A6E4-BBA9410BDBAE}" destId="{66FE421D-F32A-714B-B07E-E2C9CD9D7A2F}" srcOrd="1" destOrd="0" presId="urn:microsoft.com/office/officeart/2005/8/layout/orgChart1"/>
    <dgm:cxn modelId="{8A9CCAED-B872-FC4F-9F10-F858F18886B0}" type="presParOf" srcId="{A811D56E-599D-714E-8A52-5AF3B0409823}" destId="{2419F453-B195-6F48-B754-CA05F7614F85}" srcOrd="1" destOrd="0" presId="urn:microsoft.com/office/officeart/2005/8/layout/orgChart1"/>
    <dgm:cxn modelId="{AE1571AB-29A0-F84F-9796-08909427849B}" type="presParOf" srcId="{A811D56E-599D-714E-8A52-5AF3B0409823}" destId="{D223CCEC-BE9D-7B48-AC36-D588E94C4D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D6B6-D2C5-5642-AED8-43A02ADDF9D5}">
      <dsp:nvSpPr>
        <dsp:cNvPr id="0" name=""/>
        <dsp:cNvSpPr/>
      </dsp:nvSpPr>
      <dsp:spPr>
        <a:xfrm rot="10800000">
          <a:off x="1674274" y="2447"/>
          <a:ext cx="5472684" cy="1183266"/>
        </a:xfrm>
        <a:prstGeom prst="homePlat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Turkish/Syrian Relations</a:t>
          </a:r>
          <a:endParaRPr lang="de-DE" sz="2900" kern="1200" dirty="0"/>
        </a:p>
      </dsp:txBody>
      <dsp:txXfrm rot="10800000">
        <a:off x="1970090" y="2447"/>
        <a:ext cx="5176868" cy="1183266"/>
      </dsp:txXfrm>
    </dsp:sp>
    <dsp:sp modelId="{519CFEE1-6D20-B141-8069-663B9781B607}">
      <dsp:nvSpPr>
        <dsp:cNvPr id="0" name=""/>
        <dsp:cNvSpPr/>
      </dsp:nvSpPr>
      <dsp:spPr>
        <a:xfrm>
          <a:off x="1082641" y="2447"/>
          <a:ext cx="1183266" cy="1183266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560588-BD17-2E44-95D1-072860E46E09}">
      <dsp:nvSpPr>
        <dsp:cNvPr id="0" name=""/>
        <dsp:cNvSpPr/>
      </dsp:nvSpPr>
      <dsp:spPr>
        <a:xfrm rot="10800000">
          <a:off x="1674274" y="1671348"/>
          <a:ext cx="5472684" cy="1183266"/>
        </a:xfrm>
        <a:prstGeom prst="homePlat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Syrian/Syrian Relations</a:t>
          </a:r>
          <a:endParaRPr lang="de-DE" sz="2900" kern="1200" dirty="0"/>
        </a:p>
      </dsp:txBody>
      <dsp:txXfrm rot="10800000">
        <a:off x="1970090" y="1671348"/>
        <a:ext cx="5176868" cy="1183266"/>
      </dsp:txXfrm>
    </dsp:sp>
    <dsp:sp modelId="{1DEF01ED-CDBA-FD40-8730-A6D6E9E87AE3}">
      <dsp:nvSpPr>
        <dsp:cNvPr id="0" name=""/>
        <dsp:cNvSpPr/>
      </dsp:nvSpPr>
      <dsp:spPr>
        <a:xfrm>
          <a:off x="1082641" y="1671348"/>
          <a:ext cx="1183266" cy="1183266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76150C-8AE7-5A49-9380-04AC2538E4B6}">
      <dsp:nvSpPr>
        <dsp:cNvPr id="0" name=""/>
        <dsp:cNvSpPr/>
      </dsp:nvSpPr>
      <dsp:spPr>
        <a:xfrm rot="10800000">
          <a:off x="1674274" y="3340249"/>
          <a:ext cx="5472684" cy="1183266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Mersin: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Home or Way Through?</a:t>
          </a:r>
          <a:endParaRPr lang="de-DE" sz="2900" kern="1200" dirty="0"/>
        </a:p>
      </dsp:txBody>
      <dsp:txXfrm rot="10800000">
        <a:off x="1970090" y="3340249"/>
        <a:ext cx="5176868" cy="1183266"/>
      </dsp:txXfrm>
    </dsp:sp>
    <dsp:sp modelId="{CCF7518C-441D-0D45-B256-0B53A174C62D}">
      <dsp:nvSpPr>
        <dsp:cNvPr id="0" name=""/>
        <dsp:cNvSpPr/>
      </dsp:nvSpPr>
      <dsp:spPr>
        <a:xfrm>
          <a:off x="1082641" y="3340249"/>
          <a:ext cx="1183266" cy="1183266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127A4-4DA9-4A19-97D8-EEBC2F7FEBB0}">
      <dsp:nvSpPr>
        <dsp:cNvPr id="0" name=""/>
        <dsp:cNvSpPr/>
      </dsp:nvSpPr>
      <dsp:spPr>
        <a:xfrm>
          <a:off x="3310936" y="1873973"/>
          <a:ext cx="1607726" cy="1607726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Syrians</a:t>
          </a:r>
          <a:endParaRPr lang="en-GB" sz="3400" kern="1200" dirty="0"/>
        </a:p>
      </dsp:txBody>
      <dsp:txXfrm>
        <a:off x="3389419" y="1952456"/>
        <a:ext cx="1450760" cy="1450760"/>
      </dsp:txXfrm>
    </dsp:sp>
    <dsp:sp modelId="{CE398193-9FAD-4B61-B892-752A1D8A6946}">
      <dsp:nvSpPr>
        <dsp:cNvPr id="0" name=""/>
        <dsp:cNvSpPr/>
      </dsp:nvSpPr>
      <dsp:spPr>
        <a:xfrm rot="16191036">
          <a:off x="3745834" y="1508059"/>
          <a:ext cx="731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18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5336-60A4-498C-9EEE-0FD4D90CB84B}">
      <dsp:nvSpPr>
        <dsp:cNvPr id="0" name=""/>
        <dsp:cNvSpPr/>
      </dsp:nvSpPr>
      <dsp:spPr>
        <a:xfrm>
          <a:off x="2235975" y="80716"/>
          <a:ext cx="3746872" cy="1061428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Trust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1) Between Hosts/Guests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2) Between Syrians Themselves</a:t>
          </a:r>
          <a:endParaRPr lang="en-GB" sz="1500" kern="1200" dirty="0"/>
        </a:p>
      </dsp:txBody>
      <dsp:txXfrm>
        <a:off x="2287790" y="132531"/>
        <a:ext cx="3643242" cy="957798"/>
      </dsp:txXfrm>
    </dsp:sp>
    <dsp:sp modelId="{0A94C353-764F-4EED-8777-385483CE364B}">
      <dsp:nvSpPr>
        <dsp:cNvPr id="0" name=""/>
        <dsp:cNvSpPr/>
      </dsp:nvSpPr>
      <dsp:spPr>
        <a:xfrm rot="5385517">
          <a:off x="3715322" y="3886264"/>
          <a:ext cx="809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1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F152-2541-4F0C-8E9B-68631968F0E5}">
      <dsp:nvSpPr>
        <dsp:cNvPr id="0" name=""/>
        <dsp:cNvSpPr/>
      </dsp:nvSpPr>
      <dsp:spPr>
        <a:xfrm>
          <a:off x="2166761" y="4290829"/>
          <a:ext cx="3914168" cy="106825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Politics of Migration (E.U.)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Politics of Migration (Turkey)</a:t>
          </a:r>
          <a:endParaRPr lang="en-GB" sz="2400" kern="1200" dirty="0"/>
        </a:p>
      </dsp:txBody>
      <dsp:txXfrm>
        <a:off x="2218909" y="4342977"/>
        <a:ext cx="3809872" cy="963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4E38B-748D-8948-B265-A9D0E0F08A97}">
      <dsp:nvSpPr>
        <dsp:cNvPr id="0" name=""/>
        <dsp:cNvSpPr/>
      </dsp:nvSpPr>
      <dsp:spPr>
        <a:xfrm>
          <a:off x="3143004" y="2313678"/>
          <a:ext cx="2211142" cy="2211142"/>
        </a:xfrm>
        <a:prstGeom prst="ellipse">
          <a:avLst/>
        </a:prstGeom>
        <a:pattFill prst="pct90">
          <a:fgClr>
            <a:schemeClr val="bg1">
              <a:lumMod val="50000"/>
            </a:schemeClr>
          </a:fgClr>
          <a:bgClr>
            <a:prstClr val="white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Mersin</a:t>
          </a:r>
          <a:endParaRPr lang="de-DE" sz="4100" kern="1200" dirty="0"/>
        </a:p>
      </dsp:txBody>
      <dsp:txXfrm>
        <a:off x="3466818" y="2637492"/>
        <a:ext cx="1563514" cy="1563514"/>
      </dsp:txXfrm>
    </dsp:sp>
    <dsp:sp modelId="{BA7E6E2A-FB4C-E744-A6D2-87A2B2A91BA0}">
      <dsp:nvSpPr>
        <dsp:cNvPr id="0" name=""/>
        <dsp:cNvSpPr/>
      </dsp:nvSpPr>
      <dsp:spPr>
        <a:xfrm rot="11700000">
          <a:off x="1473132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365AD-4EA6-1648-A1E5-8BA0B329F5D2}">
      <dsp:nvSpPr>
        <dsp:cNvPr id="0" name=""/>
        <dsp:cNvSpPr/>
      </dsp:nvSpPr>
      <dsp:spPr>
        <a:xfrm>
          <a:off x="450834" y="1842838"/>
          <a:ext cx="2100585" cy="16804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Global </a:t>
          </a:r>
          <a:endParaRPr lang="de-DE" sz="4000" kern="1200" dirty="0"/>
        </a:p>
      </dsp:txBody>
      <dsp:txXfrm>
        <a:off x="500053" y="1892057"/>
        <a:ext cx="2002147" cy="1582030"/>
      </dsp:txXfrm>
    </dsp:sp>
    <dsp:sp modelId="{41A15604-F669-6F43-A035-241CCFB67DFC}">
      <dsp:nvSpPr>
        <dsp:cNvPr id="0" name=""/>
        <dsp:cNvSpPr/>
      </dsp:nvSpPr>
      <dsp:spPr>
        <a:xfrm rot="14700000">
          <a:off x="2572127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9AEF4-0F64-0A4E-8D5E-EE442156374E}">
      <dsp:nvSpPr>
        <dsp:cNvPr id="0" name=""/>
        <dsp:cNvSpPr/>
      </dsp:nvSpPr>
      <dsp:spPr>
        <a:xfrm>
          <a:off x="1996201" y="1142"/>
          <a:ext cx="2100585" cy="16804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Regional</a:t>
          </a:r>
          <a:endParaRPr lang="de-DE" sz="4000" kern="1200" dirty="0"/>
        </a:p>
      </dsp:txBody>
      <dsp:txXfrm>
        <a:off x="2045420" y="50361"/>
        <a:ext cx="2002147" cy="1582030"/>
      </dsp:txXfrm>
    </dsp:sp>
    <dsp:sp modelId="{8E7C6C37-65CE-BD4B-987D-88C04B543C55}">
      <dsp:nvSpPr>
        <dsp:cNvPr id="0" name=""/>
        <dsp:cNvSpPr/>
      </dsp:nvSpPr>
      <dsp:spPr>
        <a:xfrm rot="17700000">
          <a:off x="4281860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8AF63-D61B-7345-A5ED-CDFCB84721E5}">
      <dsp:nvSpPr>
        <dsp:cNvPr id="0" name=""/>
        <dsp:cNvSpPr/>
      </dsp:nvSpPr>
      <dsp:spPr>
        <a:xfrm>
          <a:off x="4400364" y="1142"/>
          <a:ext cx="2100585" cy="168046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Local</a:t>
          </a:r>
          <a:endParaRPr lang="de-DE" sz="4000" kern="1200" dirty="0"/>
        </a:p>
      </dsp:txBody>
      <dsp:txXfrm>
        <a:off x="4449583" y="50361"/>
        <a:ext cx="2002147" cy="1582030"/>
      </dsp:txXfrm>
    </dsp:sp>
    <dsp:sp modelId="{5CABF82B-2628-6F4C-95F3-CCF8B271C8A9}">
      <dsp:nvSpPr>
        <dsp:cNvPr id="0" name=""/>
        <dsp:cNvSpPr/>
      </dsp:nvSpPr>
      <dsp:spPr>
        <a:xfrm rot="206082">
          <a:off x="5428125" y="3108911"/>
          <a:ext cx="1887387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32A62-FE81-684E-B8F6-A7B558084046}">
      <dsp:nvSpPr>
        <dsp:cNvPr id="0" name=""/>
        <dsp:cNvSpPr/>
      </dsp:nvSpPr>
      <dsp:spPr>
        <a:xfrm>
          <a:off x="6563068" y="2764907"/>
          <a:ext cx="1565482" cy="1680468"/>
        </a:xfrm>
        <a:prstGeom prst="roundRect">
          <a:avLst>
            <a:gd name="adj" fmla="val 10000"/>
          </a:avLst>
        </a:prstGeom>
        <a:pattFill prst="pct90">
          <a:fgClr>
            <a:srgbClr val="FF0000"/>
          </a:fgClr>
          <a:bgClr>
            <a:prstClr val="white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Syrian </a:t>
          </a:r>
          <a:r>
            <a:rPr lang="de-DE" sz="4000" kern="1200" dirty="0" err="1" smtClean="0"/>
            <a:t>Crisis</a:t>
          </a:r>
          <a:endParaRPr lang="de-DE" sz="4000" kern="1200" dirty="0"/>
        </a:p>
      </dsp:txBody>
      <dsp:txXfrm>
        <a:off x="6608919" y="2810758"/>
        <a:ext cx="1473780" cy="1588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1CA0-1314-E146-ABF9-E33DD764EE2F}">
      <dsp:nvSpPr>
        <dsp:cNvPr id="0" name=""/>
        <dsp:cNvSpPr/>
      </dsp:nvSpPr>
      <dsp:spPr>
        <a:xfrm>
          <a:off x="4364845" y="1720756"/>
          <a:ext cx="207154" cy="907535"/>
        </a:xfrm>
        <a:custGeom>
          <a:avLst/>
          <a:gdLst/>
          <a:ahLst/>
          <a:cxnLst/>
          <a:rect l="0" t="0" r="0" b="0"/>
          <a:pathLst>
            <a:path>
              <a:moveTo>
                <a:pt x="207154" y="0"/>
              </a:moveTo>
              <a:lnTo>
                <a:pt x="207154" y="907535"/>
              </a:lnTo>
              <a:lnTo>
                <a:pt x="0" y="9075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7F1C4-5457-834E-ABD0-94B033FF597C}">
      <dsp:nvSpPr>
        <dsp:cNvPr id="0" name=""/>
        <dsp:cNvSpPr/>
      </dsp:nvSpPr>
      <dsp:spPr>
        <a:xfrm>
          <a:off x="4572000" y="1720756"/>
          <a:ext cx="3580818" cy="181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915"/>
              </a:lnTo>
              <a:lnTo>
                <a:pt x="3580818" y="1607915"/>
              </a:lnTo>
              <a:lnTo>
                <a:pt x="3580818" y="18150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E1877-7B3A-0544-A3C4-4F6A1274DA93}">
      <dsp:nvSpPr>
        <dsp:cNvPr id="0" name=""/>
        <dsp:cNvSpPr/>
      </dsp:nvSpPr>
      <dsp:spPr>
        <a:xfrm>
          <a:off x="4572000" y="1720756"/>
          <a:ext cx="1193606" cy="181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915"/>
              </a:lnTo>
              <a:lnTo>
                <a:pt x="1193606" y="1607915"/>
              </a:lnTo>
              <a:lnTo>
                <a:pt x="1193606" y="18150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9527C-30BB-B043-B40E-8D5A98E2AFF1}">
      <dsp:nvSpPr>
        <dsp:cNvPr id="0" name=""/>
        <dsp:cNvSpPr/>
      </dsp:nvSpPr>
      <dsp:spPr>
        <a:xfrm>
          <a:off x="3378393" y="1720756"/>
          <a:ext cx="1193606" cy="1815070"/>
        </a:xfrm>
        <a:custGeom>
          <a:avLst/>
          <a:gdLst/>
          <a:ahLst/>
          <a:cxnLst/>
          <a:rect l="0" t="0" r="0" b="0"/>
          <a:pathLst>
            <a:path>
              <a:moveTo>
                <a:pt x="1193606" y="0"/>
              </a:moveTo>
              <a:lnTo>
                <a:pt x="1193606" y="1607915"/>
              </a:lnTo>
              <a:lnTo>
                <a:pt x="0" y="1607915"/>
              </a:lnTo>
              <a:lnTo>
                <a:pt x="0" y="18150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6AB3E-7D9B-EE45-93C0-AF220DE1DA37}">
      <dsp:nvSpPr>
        <dsp:cNvPr id="0" name=""/>
        <dsp:cNvSpPr/>
      </dsp:nvSpPr>
      <dsp:spPr>
        <a:xfrm>
          <a:off x="991181" y="1720756"/>
          <a:ext cx="3580818" cy="1815070"/>
        </a:xfrm>
        <a:custGeom>
          <a:avLst/>
          <a:gdLst/>
          <a:ahLst/>
          <a:cxnLst/>
          <a:rect l="0" t="0" r="0" b="0"/>
          <a:pathLst>
            <a:path>
              <a:moveTo>
                <a:pt x="3580818" y="0"/>
              </a:moveTo>
              <a:lnTo>
                <a:pt x="3580818" y="1607915"/>
              </a:lnTo>
              <a:lnTo>
                <a:pt x="0" y="1607915"/>
              </a:lnTo>
              <a:lnTo>
                <a:pt x="0" y="18150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6030-BB8F-E942-830F-4D94DC57F119}">
      <dsp:nvSpPr>
        <dsp:cNvPr id="0" name=""/>
        <dsp:cNvSpPr/>
      </dsp:nvSpPr>
      <dsp:spPr>
        <a:xfrm>
          <a:off x="3585548" y="734305"/>
          <a:ext cx="1972902" cy="986451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What is the Future for Mersin?</a:t>
          </a:r>
          <a:endParaRPr lang="de-DE" sz="2300" kern="1200" dirty="0"/>
        </a:p>
      </dsp:txBody>
      <dsp:txXfrm>
        <a:off x="3585548" y="734305"/>
        <a:ext cx="1972902" cy="986451"/>
      </dsp:txXfrm>
    </dsp:sp>
    <dsp:sp modelId="{C9B34DA4-E48C-8842-ACBC-FCF2AEEA4361}">
      <dsp:nvSpPr>
        <dsp:cNvPr id="0" name=""/>
        <dsp:cNvSpPr/>
      </dsp:nvSpPr>
      <dsp:spPr>
        <a:xfrm>
          <a:off x="4729" y="3535827"/>
          <a:ext cx="1972902" cy="98645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Population Growth</a:t>
          </a:r>
          <a:endParaRPr lang="de-DE" sz="2300" kern="1200" dirty="0"/>
        </a:p>
      </dsp:txBody>
      <dsp:txXfrm>
        <a:off x="4729" y="3535827"/>
        <a:ext cx="1972902" cy="986451"/>
      </dsp:txXfrm>
    </dsp:sp>
    <dsp:sp modelId="{15A0682C-EE96-4C4E-B7BB-A4A526E3FA6A}">
      <dsp:nvSpPr>
        <dsp:cNvPr id="0" name=""/>
        <dsp:cNvSpPr/>
      </dsp:nvSpPr>
      <dsp:spPr>
        <a:xfrm>
          <a:off x="2391942" y="3535827"/>
          <a:ext cx="1972902" cy="98645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Unemployment</a:t>
          </a:r>
          <a:endParaRPr lang="de-DE" sz="2300" kern="1200" dirty="0"/>
        </a:p>
      </dsp:txBody>
      <dsp:txXfrm>
        <a:off x="2391942" y="3535827"/>
        <a:ext cx="1972902" cy="986451"/>
      </dsp:txXfrm>
    </dsp:sp>
    <dsp:sp modelId="{09BBC7DC-DCAD-264A-9B94-EF57B8DECAB3}">
      <dsp:nvSpPr>
        <dsp:cNvPr id="0" name=""/>
        <dsp:cNvSpPr/>
      </dsp:nvSpPr>
      <dsp:spPr>
        <a:xfrm>
          <a:off x="4779154" y="3535827"/>
          <a:ext cx="1972902" cy="98645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Infrastructure</a:t>
          </a:r>
          <a:endParaRPr lang="de-DE" sz="2300" kern="1200" dirty="0"/>
        </a:p>
      </dsp:txBody>
      <dsp:txXfrm>
        <a:off x="4779154" y="3535827"/>
        <a:ext cx="1972902" cy="986451"/>
      </dsp:txXfrm>
    </dsp:sp>
    <dsp:sp modelId="{A4AF8C45-1EE8-2B47-B201-BA8112002F85}">
      <dsp:nvSpPr>
        <dsp:cNvPr id="0" name=""/>
        <dsp:cNvSpPr/>
      </dsp:nvSpPr>
      <dsp:spPr>
        <a:xfrm>
          <a:off x="7166367" y="3535827"/>
          <a:ext cx="1972902" cy="98645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Environment</a:t>
          </a:r>
          <a:endParaRPr lang="de-DE" sz="2300" kern="1200" dirty="0"/>
        </a:p>
      </dsp:txBody>
      <dsp:txXfrm>
        <a:off x="7166367" y="3535827"/>
        <a:ext cx="1972902" cy="986451"/>
      </dsp:txXfrm>
    </dsp:sp>
    <dsp:sp modelId="{766ABCC4-D3E8-C942-9F86-FAED2D218060}">
      <dsp:nvSpPr>
        <dsp:cNvPr id="0" name=""/>
        <dsp:cNvSpPr/>
      </dsp:nvSpPr>
      <dsp:spPr>
        <a:xfrm>
          <a:off x="2391942" y="2135066"/>
          <a:ext cx="1972902" cy="986451"/>
        </a:xfrm>
        <a:prstGeom prst="rect">
          <a:avLst/>
        </a:prstGeom>
        <a:pattFill prst="pct90">
          <a:fgClr>
            <a:srgbClr val="FF0000"/>
          </a:fgClr>
          <a:bgClr>
            <a:prstClr val="white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76000 – 400,000?</a:t>
          </a:r>
          <a:endParaRPr lang="de-DE" sz="2300" kern="1200" dirty="0"/>
        </a:p>
      </dsp:txBody>
      <dsp:txXfrm>
        <a:off x="2391942" y="2135066"/>
        <a:ext cx="1972902" cy="98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0.85437</cdr:x>
      <cdr:y>0.42503</cdr:y>
    </cdr:from>
    <cdr:to>
      <cdr:x>0.85437</cdr:x>
      <cdr:y>0.7808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7812360" y="2924944"/>
          <a:ext cx="0" cy="24482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0.98824</cdr:x>
      <cdr:y>0.15298</cdr:y>
    </cdr:from>
    <cdr:to>
      <cdr:x>0.98824</cdr:x>
      <cdr:y>0.7808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9036496" y="1052736"/>
          <a:ext cx="0" cy="43204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E138-2434-4FEC-AC37-F7E1337FFFBE}" type="datetimeFigureOut">
              <a:rPr lang="en-GB" smtClean="0"/>
              <a:t>09/12/15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AB23-533B-428E-969C-967262A6F8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76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3B79-2295-4140-B292-69680826BBD5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EACD-377E-4D46-A0A7-445BD299F2A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6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EACD-377E-4D46-A0A7-445BD299F2A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0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4B1C-3F78-4AF6-AE99-3973D0156FA2}" type="datetimeFigureOut">
              <a:rPr lang="en-US" smtClean="0"/>
              <a:pPr/>
              <a:t>09/12/15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0708-74F6-4F5A-B94E-6C75AF813F9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chemin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jazeera.com/indepth/interactive/2015/03/%20%09left-syria-150317133753354.html" TargetMode="External"/><Relationship Id="rId3" Type="http://schemas.openxmlformats.org/officeDocument/2006/relationships/hyperlink" Target="https://www.amnesty.org/en/documents/MDE24/047/2014/en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sam.org.tr/en/enUploads/Article/Files/201518_rapor195ing.pdf" TargetMode="External"/><Relationship Id="rId4" Type="http://schemas.openxmlformats.org/officeDocument/2006/relationships/hyperlink" Target="http://unstats.un.org/unsd/demographic/products/dyb/dybsets/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dmus.eui.eu/bitstream/handle/1814/29455/MPC-RR-2013%2005.pdf?sequenc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-171400"/>
            <a:ext cx="9144000" cy="378904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e-DE" sz="3600" dirty="0">
                <a:solidFill>
                  <a:schemeClr val="bg1"/>
                </a:solidFill>
              </a:rPr>
              <a:t>Together Apart: Syrian/Turkish Relations in the Eastern </a:t>
            </a:r>
            <a:r>
              <a:rPr lang="de-DE" sz="3600" dirty="0" smtClean="0">
                <a:solidFill>
                  <a:schemeClr val="bg1"/>
                </a:solidFill>
              </a:rPr>
              <a:t>Mediterranean</a:t>
            </a:r>
            <a:r>
              <a:rPr lang="en-GB" sz="3600" b="1" i="1" dirty="0" smtClean="0">
                <a:latin typeface="Times New Roman"/>
                <a:ea typeface="Calibri"/>
              </a:rPr>
              <a:t/>
            </a:r>
            <a:br>
              <a:rPr lang="en-GB" sz="3600" b="1" i="1" dirty="0" smtClean="0">
                <a:latin typeface="Times New Roman"/>
                <a:ea typeface="Calibri"/>
              </a:rPr>
            </a:br>
            <a:r>
              <a:rPr lang="en-GB" sz="3600" b="1" dirty="0" smtClean="0">
                <a:latin typeface="Times New Roman"/>
                <a:ea typeface="Calibri"/>
              </a:rPr>
              <a:t/>
            </a:r>
            <a:br>
              <a:rPr lang="en-GB" sz="3600" b="1" dirty="0" smtClean="0">
                <a:latin typeface="Times New Roman"/>
                <a:ea typeface="Calibri"/>
              </a:rPr>
            </a:br>
            <a:r>
              <a:rPr lang="en-GB" sz="3600" b="1" dirty="0" smtClean="0">
                <a:latin typeface="Times New Roman"/>
                <a:ea typeface="Calibri"/>
              </a:rPr>
              <a:t/>
            </a:r>
            <a:br>
              <a:rPr lang="en-GB" sz="3600" b="1" dirty="0" smtClean="0">
                <a:latin typeface="Times New Roman"/>
                <a:ea typeface="Calibri"/>
              </a:rPr>
            </a:br>
            <a:r>
              <a:rPr lang="en-GB" sz="2400" dirty="0" smtClean="0"/>
              <a:t>Eduardo Chemin </a:t>
            </a:r>
            <a:br>
              <a:rPr lang="en-GB" sz="2400" dirty="0" smtClean="0"/>
            </a:br>
            <a:r>
              <a:rPr lang="en-GB" sz="1600" dirty="0" smtClean="0"/>
              <a:t>FEN </a:t>
            </a:r>
            <a:r>
              <a:rPr lang="en-GB" sz="1600" dirty="0"/>
              <a:t>– Faculty of Arts and Sciences</a:t>
            </a:r>
            <a:br>
              <a:rPr lang="en-GB" sz="1600" dirty="0"/>
            </a:br>
            <a:r>
              <a:rPr lang="en-GB" sz="1600" dirty="0"/>
              <a:t>(Cag </a:t>
            </a:r>
            <a:r>
              <a:rPr lang="en-GB" sz="1600" dirty="0" smtClean="0"/>
              <a:t>University, Mersin, Turkey)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Education</a:t>
            </a:r>
            <a:endParaRPr lang="de-DE" sz="3100" dirty="0"/>
          </a:p>
        </p:txBody>
      </p:sp>
      <p:graphicFrame>
        <p:nvGraphicFramePr>
          <p:cNvPr id="5" name="Chart 92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36393"/>
              </p:ext>
            </p:extLst>
          </p:nvPr>
        </p:nvGraphicFramePr>
        <p:xfrm>
          <a:off x="0" y="1340768"/>
          <a:ext cx="903649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97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Education &amp; Gender</a:t>
            </a:r>
            <a:endParaRPr lang="de-DE" sz="3100" dirty="0"/>
          </a:p>
        </p:txBody>
      </p:sp>
      <p:graphicFrame>
        <p:nvGraphicFramePr>
          <p:cNvPr id="6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526758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58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Income Distribution</a:t>
            </a:r>
            <a:endParaRPr lang="de-DE" sz="3100" dirty="0"/>
          </a:p>
        </p:txBody>
      </p:sp>
      <p:graphicFrame>
        <p:nvGraphicFramePr>
          <p:cNvPr id="5" name="Chart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07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80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Summarized </a:t>
            </a:r>
            <a:r>
              <a:rPr lang="de-DE" dirty="0" err="1" smtClean="0"/>
              <a:t>Results</a:t>
            </a:r>
            <a:r>
              <a:rPr lang="de-DE" dirty="0" smtClean="0"/>
              <a:t> of Study #1: </a:t>
            </a:r>
            <a:br>
              <a:rPr lang="de-DE" dirty="0" smtClean="0"/>
            </a:br>
            <a:r>
              <a:rPr lang="de-DE" dirty="0" smtClean="0"/>
              <a:t>Turks </a:t>
            </a:r>
            <a:r>
              <a:rPr lang="de-DE" dirty="0" err="1" smtClean="0"/>
              <a:t>about</a:t>
            </a:r>
            <a:r>
              <a:rPr lang="de-DE" dirty="0" smtClean="0"/>
              <a:t> Syrians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72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Syrians are seen as...</a:t>
            </a:r>
            <a:r>
              <a:rPr lang="de-DE" dirty="0" smtClean="0">
                <a:solidFill>
                  <a:srgbClr val="FF0000"/>
                </a:solidFill>
              </a:rPr>
              <a:t>(-)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1 in </a:t>
            </a:r>
            <a:r>
              <a:rPr lang="de-DE" dirty="0" err="1" smtClean="0"/>
              <a:t>every</a:t>
            </a:r>
            <a:r>
              <a:rPr lang="de-DE" dirty="0" smtClean="0"/>
              <a:t> 2 </a:t>
            </a:r>
            <a:r>
              <a:rPr lang="de-DE" dirty="0" err="1" smtClean="0"/>
              <a:t>Believe</a:t>
            </a:r>
            <a:r>
              <a:rPr lang="de-DE" dirty="0" smtClean="0"/>
              <a:t> Syrians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in Turkey</a:t>
            </a:r>
          </a:p>
          <a:p>
            <a:r>
              <a:rPr lang="de-DE" dirty="0" err="1" smtClean="0"/>
              <a:t>Temporary</a:t>
            </a:r>
            <a:r>
              <a:rPr lang="de-DE" dirty="0" smtClean="0"/>
              <a:t>/</a:t>
            </a:r>
            <a:r>
              <a:rPr lang="de-DE" dirty="0" err="1" smtClean="0"/>
              <a:t>Transitory</a:t>
            </a:r>
            <a:r>
              <a:rPr lang="de-DE" dirty="0" smtClean="0"/>
              <a:t> Population</a:t>
            </a:r>
          </a:p>
          <a:p>
            <a:r>
              <a:rPr lang="de-DE" dirty="0"/>
              <a:t>Crime </a:t>
            </a:r>
            <a:r>
              <a:rPr lang="de-DE" dirty="0" err="1" smtClean="0"/>
              <a:t>Prone</a:t>
            </a:r>
            <a:endParaRPr lang="de-DE" dirty="0" smtClean="0"/>
          </a:p>
          <a:p>
            <a:r>
              <a:rPr lang="de-DE" dirty="0" err="1" smtClean="0"/>
              <a:t>Afraid</a:t>
            </a:r>
            <a:r>
              <a:rPr lang="de-DE" dirty="0" smtClean="0"/>
              <a:t> of Personal </a:t>
            </a:r>
            <a:r>
              <a:rPr lang="de-DE" dirty="0" err="1" smtClean="0"/>
              <a:t>Contact</a:t>
            </a:r>
            <a:endParaRPr lang="de-DE" dirty="0" smtClean="0"/>
          </a:p>
          <a:p>
            <a:r>
              <a:rPr lang="de-DE" dirty="0" err="1" smtClean="0"/>
              <a:t>Unreliable</a:t>
            </a:r>
            <a:r>
              <a:rPr lang="de-DE" dirty="0" smtClean="0"/>
              <a:t>/</a:t>
            </a:r>
            <a:r>
              <a:rPr lang="de-DE" dirty="0" err="1" smtClean="0"/>
              <a:t>Untrustworthy</a:t>
            </a:r>
            <a:endParaRPr lang="de-DE" dirty="0" smtClean="0"/>
          </a:p>
          <a:p>
            <a:r>
              <a:rPr lang="de-DE" dirty="0" smtClean="0"/>
              <a:t>Economic</a:t>
            </a:r>
            <a:r>
              <a:rPr lang="de-DE" dirty="0"/>
              <a:t> </a:t>
            </a:r>
            <a:r>
              <a:rPr lang="de-DE" dirty="0" smtClean="0"/>
              <a:t>and Social </a:t>
            </a:r>
            <a:r>
              <a:rPr lang="de-DE" dirty="0" err="1" smtClean="0"/>
              <a:t>Burden</a:t>
            </a:r>
            <a:endParaRPr lang="de-DE" dirty="0" smtClean="0"/>
          </a:p>
          <a:p>
            <a:r>
              <a:rPr lang="de-DE" dirty="0" smtClean="0"/>
              <a:t>Population is Divided on </a:t>
            </a:r>
            <a:r>
              <a:rPr lang="de-DE" dirty="0" err="1" smtClean="0"/>
              <a:t>whether</a:t>
            </a:r>
            <a:r>
              <a:rPr lang="de-DE" dirty="0" smtClean="0"/>
              <a:t> Syrians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the </a:t>
            </a:r>
            <a:r>
              <a:rPr lang="de-DE" dirty="0" err="1"/>
              <a:t>R</a:t>
            </a:r>
            <a:r>
              <a:rPr lang="de-DE" dirty="0" err="1" smtClean="0"/>
              <a:t>ight</a:t>
            </a:r>
            <a:r>
              <a:rPr lang="de-DE" dirty="0" smtClean="0"/>
              <a:t> to Work or Not</a:t>
            </a:r>
          </a:p>
          <a:p>
            <a:r>
              <a:rPr lang="de-DE" dirty="0" smtClean="0"/>
              <a:t>Mersin </a:t>
            </a:r>
            <a:r>
              <a:rPr lang="de-DE" dirty="0" err="1" smtClean="0"/>
              <a:t>Residents</a:t>
            </a:r>
            <a:r>
              <a:rPr lang="de-DE" dirty="0" smtClean="0"/>
              <a:t> do not Think they are </a:t>
            </a:r>
            <a:r>
              <a:rPr lang="de-DE" dirty="0" err="1" smtClean="0"/>
              <a:t>Culturally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to Syrians (Culture/Life-Style)</a:t>
            </a:r>
          </a:p>
          <a:p>
            <a:r>
              <a:rPr lang="de-DE" dirty="0" smtClean="0"/>
              <a:t>Syrians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Turkish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53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200" dirty="0"/>
              <a:t>Summarized </a:t>
            </a:r>
            <a:r>
              <a:rPr lang="de-DE" sz="3200" dirty="0" err="1"/>
              <a:t>Results</a:t>
            </a:r>
            <a:r>
              <a:rPr lang="de-DE" sz="3200" dirty="0"/>
              <a:t> of Study #1: </a:t>
            </a:r>
            <a:br>
              <a:rPr lang="de-DE" sz="3200" dirty="0"/>
            </a:br>
            <a:r>
              <a:rPr lang="de-DE" sz="3200" dirty="0" smtClean="0"/>
              <a:t>Syrians </a:t>
            </a:r>
            <a:r>
              <a:rPr lang="de-DE" sz="3600" dirty="0" err="1" smtClean="0"/>
              <a:t>about</a:t>
            </a:r>
            <a:r>
              <a:rPr lang="de-DE" sz="3600" dirty="0" smtClean="0"/>
              <a:t> Turks and Turkey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4760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Findings: In Turkey Syrians </a:t>
            </a:r>
            <a:r>
              <a:rPr lang="de-DE" sz="3600" dirty="0" err="1" smtClean="0"/>
              <a:t>feel</a:t>
            </a:r>
            <a:r>
              <a:rPr lang="de-DE" sz="3600" dirty="0" smtClean="0"/>
              <a:t>... </a:t>
            </a:r>
            <a:r>
              <a:rPr lang="de-DE" sz="3600" dirty="0" smtClean="0">
                <a:solidFill>
                  <a:srgbClr val="FF0000"/>
                </a:solidFill>
              </a:rPr>
              <a:t>(+)/(-)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Descrimination</a:t>
            </a:r>
            <a:r>
              <a:rPr lang="de-DE" dirty="0" smtClean="0"/>
              <a:t> in the Job Market</a:t>
            </a:r>
          </a:p>
          <a:p>
            <a:r>
              <a:rPr lang="de-DE" dirty="0" smtClean="0"/>
              <a:t>Lack of </a:t>
            </a:r>
            <a:r>
              <a:rPr lang="de-DE" dirty="0" err="1" smtClean="0"/>
              <a:t>Opportunities</a:t>
            </a:r>
            <a:r>
              <a:rPr lang="de-DE" dirty="0" smtClean="0"/>
              <a:t> for Self Development</a:t>
            </a:r>
          </a:p>
          <a:p>
            <a:r>
              <a:rPr lang="de-DE" dirty="0" smtClean="0"/>
              <a:t>Cultural </a:t>
            </a:r>
            <a:r>
              <a:rPr lang="de-DE" dirty="0" err="1" smtClean="0"/>
              <a:t>Proximity</a:t>
            </a:r>
            <a:endParaRPr lang="de-DE" dirty="0"/>
          </a:p>
          <a:p>
            <a:r>
              <a:rPr lang="de-DE" dirty="0" err="1" smtClean="0"/>
              <a:t>Welcomed</a:t>
            </a:r>
            <a:r>
              <a:rPr lang="de-DE" dirty="0" smtClean="0"/>
              <a:t> by </a:t>
            </a:r>
            <a:r>
              <a:rPr lang="de-DE" dirty="0" err="1" smtClean="0"/>
              <a:t>Locals</a:t>
            </a:r>
            <a:r>
              <a:rPr lang="de-DE" dirty="0" smtClean="0"/>
              <a:t>: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accepted</a:t>
            </a:r>
            <a:endParaRPr lang="de-DE" dirty="0" smtClean="0"/>
          </a:p>
          <a:p>
            <a:r>
              <a:rPr lang="de-DE" dirty="0" smtClean="0"/>
              <a:t>70% </a:t>
            </a:r>
            <a:r>
              <a:rPr lang="de-DE" dirty="0" err="1" smtClean="0"/>
              <a:t>welcoming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hosts</a:t>
            </a:r>
            <a:r>
              <a:rPr lang="de-DE" dirty="0" smtClean="0"/>
              <a:t> (Turkish </a:t>
            </a:r>
            <a:r>
              <a:rPr lang="de-DE" dirty="0" err="1" smtClean="0"/>
              <a:t>population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Gratitude</a:t>
            </a:r>
            <a:endParaRPr lang="de-DE" dirty="0" smtClean="0"/>
          </a:p>
          <a:p>
            <a:r>
              <a:rPr lang="de-DE" dirty="0" err="1" smtClean="0"/>
              <a:t>Satisfied</a:t>
            </a:r>
            <a:r>
              <a:rPr lang="de-DE" dirty="0" smtClean="0"/>
              <a:t> with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(</a:t>
            </a:r>
            <a:r>
              <a:rPr lang="de-DE" dirty="0" err="1" smtClean="0"/>
              <a:t>who</a:t>
            </a:r>
            <a:r>
              <a:rPr lang="de-DE" dirty="0" smtClean="0"/>
              <a:t> is </a:t>
            </a:r>
            <a:r>
              <a:rPr lang="de-DE" dirty="0" err="1" smtClean="0"/>
              <a:t>providing</a:t>
            </a:r>
            <a:r>
              <a:rPr lang="de-DE" dirty="0" smtClean="0"/>
              <a:t> this?)</a:t>
            </a:r>
          </a:p>
          <a:p>
            <a:r>
              <a:rPr lang="de-DE" dirty="0" smtClean="0"/>
              <a:t>Not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assistance</a:t>
            </a:r>
            <a:r>
              <a:rPr lang="de-DE" dirty="0" smtClean="0"/>
              <a:t> from National </a:t>
            </a:r>
            <a:r>
              <a:rPr lang="de-DE" dirty="0" err="1" smtClean="0"/>
              <a:t>Government</a:t>
            </a:r>
            <a:endParaRPr lang="de-DE" dirty="0" smtClean="0"/>
          </a:p>
          <a:p>
            <a:r>
              <a:rPr lang="de-DE" dirty="0" smtClean="0"/>
              <a:t>70% </a:t>
            </a:r>
            <a:r>
              <a:rPr lang="de-DE" dirty="0" err="1" smtClean="0"/>
              <a:t>think</a:t>
            </a:r>
            <a:r>
              <a:rPr lang="de-DE" dirty="0" smtClean="0"/>
              <a:t> of </a:t>
            </a:r>
            <a:r>
              <a:rPr lang="de-DE" dirty="0" err="1" smtClean="0"/>
              <a:t>going</a:t>
            </a:r>
            <a:r>
              <a:rPr lang="de-DE" dirty="0" smtClean="0"/>
              <a:t> to Europe</a:t>
            </a:r>
          </a:p>
          <a:p>
            <a:r>
              <a:rPr lang="de-DE" dirty="0" smtClean="0"/>
              <a:t>76% </a:t>
            </a:r>
            <a:r>
              <a:rPr lang="de-DE" dirty="0" err="1" smtClean="0"/>
              <a:t>feel</a:t>
            </a:r>
            <a:r>
              <a:rPr lang="de-DE" dirty="0" smtClean="0"/>
              <a:t> that they are </a:t>
            </a:r>
            <a:r>
              <a:rPr lang="de-DE" dirty="0" err="1" smtClean="0"/>
              <a:t>victims</a:t>
            </a:r>
            <a:r>
              <a:rPr lang="de-DE" dirty="0" smtClean="0"/>
              <a:t> of social </a:t>
            </a:r>
            <a:r>
              <a:rPr lang="de-DE" dirty="0" err="1" smtClean="0"/>
              <a:t>stigma</a:t>
            </a:r>
            <a:r>
              <a:rPr lang="de-DE" dirty="0"/>
              <a:t> </a:t>
            </a:r>
            <a:r>
              <a:rPr lang="de-DE" dirty="0" smtClean="0"/>
              <a:t>(but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feel</a:t>
            </a:r>
            <a:r>
              <a:rPr lang="de-DE" dirty="0" smtClean="0"/>
              <a:t> „</a:t>
            </a:r>
            <a:r>
              <a:rPr lang="de-DE" dirty="0" err="1" smtClean="0"/>
              <a:t>discriminated</a:t>
            </a:r>
            <a:r>
              <a:rPr lang="de-DE" dirty="0" smtClean="0"/>
              <a:t>“ on an individual </a:t>
            </a:r>
            <a:r>
              <a:rPr lang="de-DE" dirty="0" err="1" smtClean="0"/>
              <a:t>level</a:t>
            </a:r>
            <a:r>
              <a:rPr lang="de-DE" dirty="0" smtClean="0"/>
              <a:t>) </a:t>
            </a:r>
          </a:p>
          <a:p>
            <a:r>
              <a:rPr lang="de-DE" dirty="0" smtClean="0"/>
              <a:t>Language is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barrier</a:t>
            </a:r>
            <a:r>
              <a:rPr lang="de-DE" dirty="0" smtClean="0"/>
              <a:t> for </a:t>
            </a:r>
            <a:r>
              <a:rPr lang="de-DE" dirty="0" err="1" smtClean="0"/>
              <a:t>integration</a:t>
            </a:r>
            <a:endParaRPr lang="de-DE" dirty="0"/>
          </a:p>
          <a:p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uncomfortable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they </a:t>
            </a:r>
            <a:r>
              <a:rPr lang="de-DE" dirty="0" err="1" smtClean="0"/>
              <a:t>speak</a:t>
            </a:r>
            <a:r>
              <a:rPr lang="de-DE" dirty="0" smtClean="0"/>
              <a:t> Arabic in </a:t>
            </a:r>
            <a:r>
              <a:rPr lang="de-DE" dirty="0" err="1" smtClean="0"/>
              <a:t>public</a:t>
            </a:r>
            <a:r>
              <a:rPr lang="de-DE" dirty="0" smtClean="0"/>
              <a:t> (</a:t>
            </a:r>
            <a:r>
              <a:rPr lang="de-DE" dirty="0" err="1" smtClean="0"/>
              <a:t>cultural</a:t>
            </a:r>
            <a:r>
              <a:rPr lang="de-DE" dirty="0" smtClean="0"/>
              <a:t> </a:t>
            </a:r>
            <a:r>
              <a:rPr lang="de-DE" dirty="0" err="1" smtClean="0"/>
              <a:t>stigma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39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I see that Turkish people like to help/I believe we should help Syrians – comparative responses between the two sample groups</a:t>
            </a:r>
            <a:r>
              <a:rPr lang="en-US" sz="3200" dirty="0"/>
              <a:t> </a:t>
            </a:r>
            <a:endParaRPr lang="de-DE" sz="3200" dirty="0"/>
          </a:p>
        </p:txBody>
      </p:sp>
      <p:graphicFrame>
        <p:nvGraphicFramePr>
          <p:cNvPr id="6" name="Chart 92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017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00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I feel Syrian immigrants are very similar to Turkish people in terms of their culture and way of life  – comparative responses between the two </a:t>
            </a:r>
            <a:r>
              <a:rPr lang="en-GB" sz="3200" dirty="0" smtClean="0"/>
              <a:t>sample </a:t>
            </a:r>
            <a:r>
              <a:rPr lang="en-GB" sz="3200" dirty="0"/>
              <a:t>groups</a:t>
            </a:r>
            <a:r>
              <a:rPr lang="en-US" sz="3200" dirty="0"/>
              <a:t> </a:t>
            </a:r>
            <a:endParaRPr lang="de-DE" sz="3200" dirty="0"/>
          </a:p>
        </p:txBody>
      </p:sp>
      <p:graphicFrame>
        <p:nvGraphicFramePr>
          <p:cNvPr id="5" name="Chart 92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9043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59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de-DE" sz="3200" dirty="0"/>
          </a:p>
        </p:txBody>
      </p:sp>
      <p:graphicFrame>
        <p:nvGraphicFramePr>
          <p:cNvPr id="6" name="Chart 92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2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eck 3"/>
          <p:cNvSpPr/>
          <p:nvPr/>
        </p:nvSpPr>
        <p:spPr>
          <a:xfrm>
            <a:off x="323528" y="116632"/>
            <a:ext cx="835292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a) </a:t>
            </a:r>
            <a:r>
              <a:rPr lang="en-GB" sz="2400" dirty="0" smtClean="0"/>
              <a:t>My </a:t>
            </a:r>
            <a:r>
              <a:rPr lang="en-GB" sz="2400" dirty="0"/>
              <a:t>Syrian identity does not prevent me from finding a job (Syrian sample) </a:t>
            </a:r>
            <a:r>
              <a:rPr lang="en-GB" sz="2400" b="1" dirty="0" smtClean="0"/>
              <a:t>b</a:t>
            </a:r>
            <a:r>
              <a:rPr lang="en-GB" sz="2400" b="1" dirty="0"/>
              <a:t>)</a:t>
            </a:r>
            <a:r>
              <a:rPr lang="en-GB" sz="2400" dirty="0"/>
              <a:t> I would hire Syrians to work for me </a:t>
            </a:r>
            <a:endParaRPr lang="en-GB" sz="2400" dirty="0" smtClean="0"/>
          </a:p>
          <a:p>
            <a:pPr algn="ctr"/>
            <a:r>
              <a:rPr lang="en-GB" sz="2400" dirty="0" smtClean="0"/>
              <a:t>(</a:t>
            </a:r>
            <a:r>
              <a:rPr lang="en-GB" sz="2400" dirty="0"/>
              <a:t>Turkish sample)</a:t>
            </a:r>
            <a:r>
              <a:rPr lang="en-US" sz="2400" dirty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6587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Born in Brazil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Bsc</a:t>
            </a:r>
            <a:r>
              <a:rPr lang="de-DE" dirty="0" smtClean="0"/>
              <a:t>, </a:t>
            </a:r>
            <a:r>
              <a:rPr lang="de-DE" dirty="0" err="1" smtClean="0"/>
              <a:t>Mphil</a:t>
            </a:r>
            <a:r>
              <a:rPr lang="de-DE" dirty="0" smtClean="0"/>
              <a:t>, PhD – England (University of Exeter)</a:t>
            </a:r>
          </a:p>
          <a:p>
            <a:endParaRPr lang="de-DE" dirty="0" smtClean="0"/>
          </a:p>
          <a:p>
            <a:r>
              <a:rPr lang="de-DE" dirty="0" smtClean="0"/>
              <a:t>Assist Prof Sociology – Cag </a:t>
            </a:r>
            <a:r>
              <a:rPr lang="de-DE" dirty="0" smtClean="0"/>
              <a:t>University, Mersin Turkey.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Co-Editor</a:t>
            </a:r>
            <a:r>
              <a:rPr lang="de-DE" dirty="0" smtClean="0"/>
              <a:t>: </a:t>
            </a:r>
            <a:r>
              <a:rPr lang="de-DE" dirty="0" err="1" smtClean="0"/>
              <a:t>Methodologies</a:t>
            </a:r>
            <a:r>
              <a:rPr lang="de-DE" dirty="0" smtClean="0"/>
              <a:t> of Forced Migration: Past and Present </a:t>
            </a:r>
            <a:r>
              <a:rPr lang="de-DE" dirty="0" err="1" smtClean="0"/>
              <a:t>Amongst</a:t>
            </a:r>
            <a:r>
              <a:rPr lang="de-DE" dirty="0" smtClean="0"/>
              <a:t> Refugees in the Mediterranean (</a:t>
            </a:r>
            <a:r>
              <a:rPr lang="de-DE" dirty="0" err="1" smtClean="0"/>
              <a:t>forthcoming</a:t>
            </a:r>
            <a:r>
              <a:rPr lang="de-DE" dirty="0" smtClean="0"/>
              <a:t>).  </a:t>
            </a:r>
            <a:r>
              <a:rPr lang="de-DE" i="1" dirty="0" smtClean="0"/>
              <a:t>Transactions</a:t>
            </a:r>
            <a:r>
              <a:rPr lang="de-DE" dirty="0" smtClean="0"/>
              <a:t>: Swedish Research Institute </a:t>
            </a:r>
            <a:r>
              <a:rPr lang="de-DE" dirty="0" smtClean="0"/>
              <a:t>of </a:t>
            </a:r>
            <a:r>
              <a:rPr lang="de-DE" dirty="0" smtClean="0"/>
              <a:t>Istanbul (SRII).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More </a:t>
            </a:r>
            <a:r>
              <a:rPr lang="de-DE" dirty="0" err="1" smtClean="0"/>
              <a:t>details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www.eduardochemin@hotmail.com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www.edchemin.com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12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Trust, Community &amp; Integration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ersecution </a:t>
            </a:r>
            <a:r>
              <a:rPr lang="en-GB" dirty="0" smtClean="0">
                <a:solidFill>
                  <a:srgbClr val="FF0000"/>
                </a:solidFill>
              </a:rPr>
              <a:t>F</a:t>
            </a:r>
            <a:r>
              <a:rPr lang="en-GB" dirty="0" smtClean="0"/>
              <a:t>ear </a:t>
            </a:r>
            <a:r>
              <a:rPr lang="en-GB" dirty="0" smtClean="0">
                <a:solidFill>
                  <a:srgbClr val="FF0000"/>
                </a:solidFill>
              </a:rPr>
              <a:t>F</a:t>
            </a:r>
            <a:r>
              <a:rPr lang="en-GB" dirty="0" smtClean="0"/>
              <a:t>actor (</a:t>
            </a:r>
            <a:r>
              <a:rPr lang="en-GB" dirty="0" smtClean="0">
                <a:solidFill>
                  <a:srgbClr val="FF0000"/>
                </a:solidFill>
              </a:rPr>
              <a:t>PFF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Trust: </a:t>
            </a:r>
            <a:r>
              <a:rPr lang="en-GB" dirty="0" smtClean="0"/>
              <a:t>as a result of Guest/Host relations and PFF. Who is the enemy?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Sectarian Conflict/Militias in Syria</a:t>
            </a:r>
          </a:p>
          <a:p>
            <a:pPr marL="0" indent="0"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Identification: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Protection of Friends Immediate Family and Relatives in Syria and the Possibility of Moving to Europe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Community Building </a:t>
            </a:r>
            <a:r>
              <a:rPr lang="en-GB" dirty="0" smtClean="0"/>
              <a:t>and Support Networks becomes Difficult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7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Global, National &amp; Local Dynamics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431910"/>
              </p:ext>
            </p:extLst>
          </p:nvPr>
        </p:nvGraphicFramePr>
        <p:xfrm>
          <a:off x="395536" y="1484784"/>
          <a:ext cx="8229600" cy="535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9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Mersin: </a:t>
            </a:r>
            <a:br>
              <a:rPr lang="en-GB" sz="2800" dirty="0" smtClean="0"/>
            </a:br>
            <a:r>
              <a:rPr lang="en-GB" sz="2800" dirty="0" smtClean="0"/>
              <a:t>A New Home for Syrians or a Way Through?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635469"/>
              </p:ext>
            </p:extLst>
          </p:nvPr>
        </p:nvGraphicFramePr>
        <p:xfrm>
          <a:off x="0" y="0"/>
          <a:ext cx="9144000" cy="688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Growth by Districts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2011</a:t>
            </a:r>
            <a:r>
              <a:rPr lang="en-GB" dirty="0"/>
              <a:t>	</a:t>
            </a:r>
            <a:r>
              <a:rPr lang="en-GB" dirty="0" smtClean="0"/>
              <a:t>   </a:t>
            </a:r>
            <a:r>
              <a:rPr lang="en-GB" dirty="0" smtClean="0">
                <a:solidFill>
                  <a:srgbClr val="FF0000"/>
                </a:solidFill>
              </a:rPr>
              <a:t>2013         P.P.</a:t>
            </a: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/>
              <a:t>Akdeniz	</a:t>
            </a:r>
            <a:r>
              <a:rPr lang="en-GB" dirty="0" smtClean="0"/>
              <a:t>           274,684</a:t>
            </a:r>
            <a:r>
              <a:rPr lang="en-GB" dirty="0"/>
              <a:t>	</a:t>
            </a:r>
            <a:r>
              <a:rPr lang="en-GB" dirty="0" smtClean="0"/>
              <a:t>  279,383    33%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Mezitli	</a:t>
            </a:r>
            <a:r>
              <a:rPr lang="en-GB" dirty="0" smtClean="0"/>
              <a:t>           133,378      158,482    14%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Toroslar	</a:t>
            </a:r>
            <a:r>
              <a:rPr lang="en-GB" dirty="0" smtClean="0"/>
              <a:t>           252,706</a:t>
            </a:r>
            <a:r>
              <a:rPr lang="en-GB" dirty="0"/>
              <a:t>	</a:t>
            </a:r>
            <a:r>
              <a:rPr lang="en-GB" dirty="0" smtClean="0"/>
              <a:t>  277,658    30%</a:t>
            </a:r>
          </a:p>
          <a:p>
            <a:pPr marL="0" indent="0" algn="ctr">
              <a:buNone/>
            </a:pPr>
            <a:r>
              <a:rPr lang="en-GB" dirty="0" err="1" smtClean="0"/>
              <a:t>Yenişehir</a:t>
            </a:r>
            <a:r>
              <a:rPr lang="en-GB" dirty="0" smtClean="0"/>
              <a:t>            198,912     224,995        23%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4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3100" dirty="0" smtClean="0"/>
              <a:t>Rapid Urbanization: The Case of Mersin </a:t>
            </a:r>
            <a:br>
              <a:rPr lang="en-GB" sz="3100" dirty="0" smtClean="0"/>
            </a:br>
            <a:r>
              <a:rPr lang="en-GB" sz="2700" dirty="0" smtClean="0"/>
              <a:t>(</a:t>
            </a:r>
            <a:r>
              <a:rPr lang="en-GB" sz="2700" dirty="0" err="1"/>
              <a:t>Beyhan</a:t>
            </a:r>
            <a:r>
              <a:rPr lang="en-GB" sz="2700" dirty="0"/>
              <a:t> et al, 2011)</a:t>
            </a:r>
            <a:r>
              <a:rPr lang="en-GB" sz="3100" b="1" dirty="0"/>
              <a:t> </a:t>
            </a:r>
            <a:br>
              <a:rPr lang="en-GB" sz="3100" b="1" dirty="0"/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The </a:t>
            </a:r>
            <a:r>
              <a:rPr lang="en-GB" b="1" u="sng" dirty="0"/>
              <a:t>period between 1987-2009 </a:t>
            </a:r>
            <a:r>
              <a:rPr lang="en-GB" b="1" u="sng" dirty="0" smtClean="0"/>
              <a:t>:</a:t>
            </a:r>
            <a:endParaRPr lang="en-GB" b="1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1) </a:t>
            </a:r>
            <a:r>
              <a:rPr lang="en-GB" b="1" dirty="0" smtClean="0">
                <a:solidFill>
                  <a:srgbClr val="FF0000"/>
                </a:solidFill>
              </a:rPr>
              <a:t>Urban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Spread </a:t>
            </a:r>
            <a:r>
              <a:rPr lang="en-GB" dirty="0"/>
              <a:t>of the built-up </a:t>
            </a:r>
            <a:r>
              <a:rPr lang="en-GB" dirty="0" smtClean="0"/>
              <a:t>areas and </a:t>
            </a:r>
            <a:r>
              <a:rPr lang="en-GB" dirty="0"/>
              <a:t>the building density at the </a:t>
            </a:r>
            <a:r>
              <a:rPr lang="en-GB" dirty="0" smtClean="0"/>
              <a:t>neighbourhood </a:t>
            </a:r>
            <a:r>
              <a:rPr lang="en-GB" dirty="0"/>
              <a:t>level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2) </a:t>
            </a:r>
            <a:r>
              <a:rPr lang="en-GB" b="1" dirty="0" smtClean="0">
                <a:solidFill>
                  <a:srgbClr val="FF0000"/>
                </a:solidFill>
              </a:rPr>
              <a:t>Spatial fragmentation: </a:t>
            </a:r>
            <a:r>
              <a:rPr lang="en-GB" dirty="0" smtClean="0"/>
              <a:t>socially </a:t>
            </a:r>
            <a:r>
              <a:rPr lang="en-GB" dirty="0"/>
              <a:t>segregated structure of the </a:t>
            </a:r>
            <a:r>
              <a:rPr lang="en-GB" dirty="0" smtClean="0"/>
              <a:t>city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3)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 smtClean="0">
                <a:solidFill>
                  <a:srgbClr val="FF0000"/>
                </a:solidFill>
              </a:rPr>
              <a:t>ural-to-urban migration: </a:t>
            </a:r>
            <a:r>
              <a:rPr lang="en-GB" dirty="0" smtClean="0"/>
              <a:t> re-settlement occurring faster than infrastructure development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4)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Planned </a:t>
            </a:r>
            <a:r>
              <a:rPr lang="en-GB" b="1" dirty="0">
                <a:solidFill>
                  <a:srgbClr val="FF0000"/>
                </a:solidFill>
              </a:rPr>
              <a:t>social </a:t>
            </a:r>
            <a:r>
              <a:rPr lang="en-GB" b="1" dirty="0" smtClean="0">
                <a:solidFill>
                  <a:srgbClr val="FF0000"/>
                </a:solidFill>
              </a:rPr>
              <a:t>housing: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affect on potential community-development areas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5)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Elite Segregation: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functional change from  </a:t>
            </a:r>
            <a:r>
              <a:rPr lang="en-GB" dirty="0"/>
              <a:t>a holiday district to a </a:t>
            </a:r>
            <a:r>
              <a:rPr lang="en-GB" dirty="0" smtClean="0"/>
              <a:t>residential area for the middle-classes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6)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Privatization:</a:t>
            </a:r>
            <a:r>
              <a:rPr lang="en-GB" b="1" dirty="0" smtClean="0"/>
              <a:t> </a:t>
            </a:r>
            <a:r>
              <a:rPr lang="en-GB" dirty="0" smtClean="0"/>
              <a:t>Gated </a:t>
            </a:r>
            <a:r>
              <a:rPr lang="en-GB" dirty="0"/>
              <a:t>communities </a:t>
            </a:r>
            <a:r>
              <a:rPr lang="en-GB" dirty="0" smtClean="0"/>
              <a:t> and Private schools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7)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Tertiarisation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of a district by </a:t>
            </a:r>
            <a:r>
              <a:rPr lang="en-GB" dirty="0" smtClean="0"/>
              <a:t>the emergence </a:t>
            </a:r>
            <a:r>
              <a:rPr lang="en-GB" dirty="0"/>
              <a:t>of </a:t>
            </a:r>
            <a:r>
              <a:rPr lang="en-GB" dirty="0" smtClean="0"/>
              <a:t>shopping </a:t>
            </a:r>
            <a:r>
              <a:rPr lang="en-GB" dirty="0"/>
              <a:t>and leisure </a:t>
            </a:r>
            <a:r>
              <a:rPr lang="en-GB" dirty="0" smtClean="0"/>
              <a:t>malls/centres.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3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Mersin: Unsettled Population?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What to do with an unsettled population? </a:t>
            </a:r>
          </a:p>
          <a:p>
            <a:endParaRPr lang="en-GB" dirty="0" smtClean="0"/>
          </a:p>
          <a:p>
            <a:r>
              <a:rPr lang="en-GB" dirty="0" smtClean="0"/>
              <a:t>What is the public perception of the native population about the new incomers?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to make Mersin an inclusive city?</a:t>
            </a:r>
          </a:p>
          <a:p>
            <a:endParaRPr lang="en-GB" dirty="0" smtClean="0"/>
          </a:p>
          <a:p>
            <a:r>
              <a:rPr lang="en-GB" dirty="0" smtClean="0"/>
              <a:t>How to make it more prone to community building and truly multi-cultural? </a:t>
            </a:r>
            <a:r>
              <a:rPr lang="en-GB" dirty="0" smtClean="0">
                <a:solidFill>
                  <a:srgbClr val="FF0000"/>
                </a:solidFill>
              </a:rPr>
              <a:t>(as Syria was before the war!)</a:t>
            </a:r>
          </a:p>
          <a:p>
            <a:endParaRPr lang="en-GB" dirty="0"/>
          </a:p>
          <a:p>
            <a:r>
              <a:rPr lang="en-GB" dirty="0" smtClean="0"/>
              <a:t>How to turn an expense (helping immigrants) into an opportunity to develop (understanding their skills and experience as assets in the re-planning of the city)?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89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087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53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(?)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100649"/>
              </p:ext>
            </p:extLst>
          </p:nvPr>
        </p:nvGraphicFramePr>
        <p:xfrm>
          <a:off x="0" y="1556792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619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It is </a:t>
            </a:r>
            <a:r>
              <a:rPr lang="de-DE" dirty="0" err="1" smtClean="0"/>
              <a:t>clear</a:t>
            </a:r>
            <a:r>
              <a:rPr lang="de-DE" dirty="0" smtClean="0"/>
              <a:t> that the </a:t>
            </a:r>
            <a:r>
              <a:rPr lang="de-DE" dirty="0" smtClean="0"/>
              <a:t>Situation in Syria will Further </a:t>
            </a:r>
            <a:r>
              <a:rPr lang="de-DE" dirty="0" err="1" smtClean="0"/>
              <a:t>Deteriorate</a:t>
            </a:r>
            <a:r>
              <a:rPr lang="de-DE" dirty="0" smtClean="0"/>
              <a:t> – More Immigrants coming to Turkey from Syria but also from Neighboring Countries</a:t>
            </a:r>
          </a:p>
          <a:p>
            <a:endParaRPr lang="de-DE" dirty="0"/>
          </a:p>
          <a:p>
            <a:r>
              <a:rPr lang="de-DE" dirty="0" smtClean="0"/>
              <a:t>Trust </a:t>
            </a:r>
            <a:r>
              <a:rPr lang="de-DE" dirty="0" err="1" smtClean="0"/>
              <a:t>building</a:t>
            </a:r>
            <a:r>
              <a:rPr lang="de-DE" dirty="0" smtClean="0"/>
              <a:t> Between </a:t>
            </a:r>
            <a:r>
              <a:rPr lang="de-DE" dirty="0" err="1" smtClean="0"/>
              <a:t>Locals</a:t>
            </a:r>
            <a:r>
              <a:rPr lang="de-DE" dirty="0" smtClean="0"/>
              <a:t> and „Guests“ and </a:t>
            </a:r>
            <a:r>
              <a:rPr lang="de-DE" dirty="0" err="1" smtClean="0"/>
              <a:t>between</a:t>
            </a:r>
            <a:r>
              <a:rPr lang="de-DE" dirty="0" smtClean="0"/>
              <a:t> „Guests“ themselves is </a:t>
            </a:r>
            <a:r>
              <a:rPr lang="de-DE" dirty="0" err="1" smtClean="0"/>
              <a:t>paramount</a:t>
            </a:r>
            <a:r>
              <a:rPr lang="de-DE" dirty="0" smtClean="0"/>
              <a:t> in </a:t>
            </a:r>
            <a:r>
              <a:rPr lang="de-DE" dirty="0" err="1" smtClean="0"/>
              <a:t>helping</a:t>
            </a:r>
            <a:r>
              <a:rPr lang="de-DE" dirty="0" smtClean="0"/>
              <a:t> people to </a:t>
            </a:r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de-DE" dirty="0" err="1" smtClean="0"/>
              <a:t>trauma</a:t>
            </a:r>
            <a:r>
              <a:rPr lang="de-DE" dirty="0" smtClean="0"/>
              <a:t> and </a:t>
            </a:r>
            <a:r>
              <a:rPr lang="de-DE" dirty="0" err="1" smtClean="0"/>
              <a:t>acquire</a:t>
            </a:r>
            <a:r>
              <a:rPr lang="de-DE" dirty="0" smtClean="0"/>
              <a:t> a sense of </a:t>
            </a:r>
            <a:r>
              <a:rPr lang="de-DE" dirty="0" err="1" smtClean="0"/>
              <a:t>belonging</a:t>
            </a:r>
            <a:r>
              <a:rPr lang="de-DE" dirty="0" smtClean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settled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504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Projects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“Guests </a:t>
            </a:r>
            <a:r>
              <a:rPr lang="en-GB" dirty="0">
                <a:solidFill>
                  <a:srgbClr val="FF0000"/>
                </a:solidFill>
              </a:rPr>
              <a:t>and Hosts Relations in the Context of the Syrian Exodus: A Study of Reciprocal Attitudes Among Turkish and Syrian Populations in the Cities of Mersin, Adana and </a:t>
            </a:r>
            <a:r>
              <a:rPr lang="en-GB" dirty="0" smtClean="0">
                <a:solidFill>
                  <a:srgbClr val="FF0000"/>
                </a:solidFill>
              </a:rPr>
              <a:t>Tarsus” (with </a:t>
            </a:r>
            <a:r>
              <a:rPr lang="en-GB" dirty="0" err="1" smtClean="0">
                <a:solidFill>
                  <a:srgbClr val="FF0000"/>
                </a:solidFill>
              </a:rPr>
              <a:t>Timucin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Aktan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err="1" smtClean="0">
                <a:solidFill>
                  <a:srgbClr val="FF0000"/>
                </a:solidFill>
              </a:rPr>
              <a:t>Toros</a:t>
            </a:r>
            <a:r>
              <a:rPr lang="en-GB" dirty="0" smtClean="0">
                <a:solidFill>
                  <a:srgbClr val="FF0000"/>
                </a:solidFill>
              </a:rPr>
              <a:t> University)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dirty="0" smtClean="0"/>
              <a:t>“Trauma</a:t>
            </a:r>
            <a:r>
              <a:rPr lang="en-GB" dirty="0"/>
              <a:t>, Coping and Religion in the context of the Syrian </a:t>
            </a:r>
            <a:r>
              <a:rPr lang="en-GB" dirty="0" smtClean="0"/>
              <a:t>Diaspora” (with </a:t>
            </a:r>
            <a:r>
              <a:rPr lang="en-GB" dirty="0" err="1" smtClean="0"/>
              <a:t>Timucin</a:t>
            </a:r>
            <a:r>
              <a:rPr lang="en-GB" dirty="0" smtClean="0"/>
              <a:t> </a:t>
            </a:r>
            <a:r>
              <a:rPr lang="en-GB" dirty="0" err="1" smtClean="0"/>
              <a:t>Aktan</a:t>
            </a:r>
            <a:r>
              <a:rPr lang="en-GB" dirty="0" smtClean="0"/>
              <a:t> and </a:t>
            </a:r>
            <a:r>
              <a:rPr lang="en-GB" dirty="0" err="1" smtClean="0"/>
              <a:t>Habibe</a:t>
            </a:r>
            <a:r>
              <a:rPr lang="en-GB" dirty="0" smtClean="0"/>
              <a:t> </a:t>
            </a:r>
            <a:r>
              <a:rPr lang="en-GB" dirty="0" err="1" smtClean="0"/>
              <a:t>Gökce</a:t>
            </a:r>
            <a:r>
              <a:rPr lang="en-GB" dirty="0" smtClean="0"/>
              <a:t>, </a:t>
            </a:r>
            <a:r>
              <a:rPr lang="en-GB" dirty="0" err="1" smtClean="0"/>
              <a:t>Åbo</a:t>
            </a:r>
            <a:r>
              <a:rPr lang="en-GB" dirty="0" smtClean="0"/>
              <a:t> </a:t>
            </a:r>
            <a:r>
              <a:rPr lang="en-GB" dirty="0" err="1" smtClean="0"/>
              <a:t>Akademi</a:t>
            </a:r>
            <a:r>
              <a:rPr lang="en-GB" dirty="0" smtClean="0"/>
              <a:t>, Finland and Cag University)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Arial" panose="020B0604020202020204" pitchFamily="34" charset="0"/>
              <a:buAutoNum type="arabicParenR" startAt="3"/>
            </a:pPr>
            <a:r>
              <a:rPr lang="en-GB" dirty="0" smtClean="0">
                <a:solidFill>
                  <a:srgbClr val="000000"/>
                </a:solidFill>
              </a:rPr>
              <a:t>“</a:t>
            </a:r>
            <a:r>
              <a:rPr lang="en-GB" dirty="0">
                <a:solidFill>
                  <a:srgbClr val="000000"/>
                </a:solidFill>
              </a:rPr>
              <a:t>Identity and belonging in the City: A Case study of Rapid Urbanization and Identity in the city of Mersin, Turkey” </a:t>
            </a:r>
            <a:r>
              <a:rPr lang="en-GB" dirty="0" smtClean="0">
                <a:solidFill>
                  <a:srgbClr val="000000"/>
                </a:solidFill>
              </a:rPr>
              <a:t>(with </a:t>
            </a:r>
            <a:r>
              <a:rPr lang="en-GB" dirty="0" err="1" smtClean="0">
                <a:solidFill>
                  <a:srgbClr val="000000"/>
                </a:solidFill>
              </a:rPr>
              <a:t>Timucin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Aktan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AutoNum type="arabicParenR" startAt="3"/>
            </a:pPr>
            <a:endParaRPr lang="en-GB" dirty="0" smtClean="0"/>
          </a:p>
          <a:p>
            <a:pPr marL="514350" indent="-514350">
              <a:buAutoNum type="arabicParenR" startAt="3"/>
            </a:pPr>
            <a:endParaRPr lang="en-GB" dirty="0"/>
          </a:p>
          <a:p>
            <a:pPr marL="514350" indent="-514350">
              <a:buAutoNum type="arabicParenR" startAt="3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51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More </a:t>
            </a:r>
            <a:r>
              <a:rPr lang="de-DE" dirty="0" err="1"/>
              <a:t>efforts</a:t>
            </a:r>
            <a:r>
              <a:rPr lang="de-DE" dirty="0"/>
              <a:t> need to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to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ghetoization</a:t>
            </a:r>
            <a:r>
              <a:rPr lang="de-DE" dirty="0"/>
              <a:t> of Syrians in Mersin by </a:t>
            </a:r>
            <a:r>
              <a:rPr lang="de-DE" dirty="0" err="1"/>
              <a:t>helping</a:t>
            </a:r>
            <a:r>
              <a:rPr lang="de-DE" dirty="0"/>
              <a:t> change negative </a:t>
            </a:r>
            <a:r>
              <a:rPr lang="de-DE" dirty="0" err="1"/>
              <a:t>attitudes</a:t>
            </a:r>
            <a:r>
              <a:rPr lang="de-DE" dirty="0"/>
              <a:t> of </a:t>
            </a:r>
            <a:r>
              <a:rPr lang="de-DE" dirty="0" err="1" smtClean="0"/>
              <a:t>locals</a:t>
            </a:r>
            <a:r>
              <a:rPr lang="de-DE" dirty="0" smtClean="0"/>
              <a:t>, in </a:t>
            </a:r>
            <a:r>
              <a:rPr lang="de-DE" dirty="0" err="1" smtClean="0"/>
              <a:t>particular</a:t>
            </a:r>
            <a:r>
              <a:rPr lang="de-DE" dirty="0" smtClean="0"/>
              <a:t> of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employers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Forced Migrants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promoted</a:t>
            </a:r>
            <a:r>
              <a:rPr lang="de-DE" dirty="0" smtClean="0"/>
              <a:t> as a </a:t>
            </a:r>
            <a:r>
              <a:rPr lang="de-DE" dirty="0" err="1"/>
              <a:t>Valuable</a:t>
            </a:r>
            <a:r>
              <a:rPr lang="de-DE" dirty="0"/>
              <a:t> Addition to </a:t>
            </a:r>
            <a:r>
              <a:rPr lang="de-DE" dirty="0" smtClean="0"/>
              <a:t>Society and </a:t>
            </a:r>
            <a:r>
              <a:rPr lang="de-DE" dirty="0"/>
              <a:t>not a </a:t>
            </a:r>
            <a:r>
              <a:rPr lang="de-DE" dirty="0" smtClean="0"/>
              <a:t>„</a:t>
            </a:r>
            <a:r>
              <a:rPr lang="de-DE" dirty="0" err="1" smtClean="0"/>
              <a:t>Burden</a:t>
            </a:r>
            <a:r>
              <a:rPr lang="de-DE" dirty="0" smtClean="0"/>
              <a:t>“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E.U. / Turkish Politics </a:t>
            </a:r>
            <a:r>
              <a:rPr lang="de-DE" dirty="0" err="1"/>
              <a:t>Creating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Dangerous</a:t>
            </a:r>
            <a:r>
              <a:rPr lang="de-DE" dirty="0"/>
              <a:t> Black Market of People </a:t>
            </a:r>
            <a:r>
              <a:rPr lang="de-DE" dirty="0" err="1"/>
              <a:t>Smugglers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Smugglers</a:t>
            </a:r>
            <a:r>
              <a:rPr lang="de-DE" dirty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/>
              <a:t>from the </a:t>
            </a:r>
            <a:r>
              <a:rPr lang="de-DE" dirty="0" err="1"/>
              <a:t>Collaboration</a:t>
            </a:r>
            <a:r>
              <a:rPr lang="de-DE" dirty="0"/>
              <a:t> with Local </a:t>
            </a:r>
            <a:r>
              <a:rPr lang="de-DE" dirty="0" err="1"/>
              <a:t>Officials</a:t>
            </a:r>
            <a:r>
              <a:rPr lang="de-DE" dirty="0"/>
              <a:t> and Local </a:t>
            </a:r>
            <a:r>
              <a:rPr lang="de-DE" dirty="0" err="1"/>
              <a:t>Businessmen</a:t>
            </a:r>
            <a:r>
              <a:rPr lang="de-DE" dirty="0"/>
              <a:t> (Hotel </a:t>
            </a:r>
            <a:r>
              <a:rPr lang="de-DE" dirty="0" err="1"/>
              <a:t>Owners</a:t>
            </a:r>
            <a:r>
              <a:rPr lang="de-DE" dirty="0"/>
              <a:t>, </a:t>
            </a:r>
            <a:r>
              <a:rPr lang="de-DE" dirty="0" err="1"/>
              <a:t>Tourism</a:t>
            </a:r>
            <a:r>
              <a:rPr lang="de-DE" dirty="0"/>
              <a:t> Companies, etc.) as </a:t>
            </a:r>
            <a:r>
              <a:rPr lang="de-DE" dirty="0" err="1"/>
              <a:t>long</a:t>
            </a:r>
            <a:r>
              <a:rPr lang="de-DE" dirty="0"/>
              <a:t> as International, National and Local </a:t>
            </a:r>
            <a:r>
              <a:rPr lang="de-DE" dirty="0" err="1"/>
              <a:t>policies</a:t>
            </a:r>
            <a:r>
              <a:rPr lang="de-DE" dirty="0"/>
              <a:t> are not </a:t>
            </a:r>
            <a:r>
              <a:rPr lang="de-DE" dirty="0" err="1"/>
              <a:t>coherent</a:t>
            </a:r>
            <a:r>
              <a:rPr lang="de-DE" dirty="0"/>
              <a:t> and </a:t>
            </a:r>
            <a:r>
              <a:rPr lang="de-DE" dirty="0" err="1"/>
              <a:t>integrated</a:t>
            </a:r>
            <a:r>
              <a:rPr lang="de-DE" dirty="0"/>
              <a:t> into an </a:t>
            </a:r>
            <a:r>
              <a:rPr lang="de-DE" dirty="0" err="1"/>
              <a:t>overal</a:t>
            </a:r>
            <a:r>
              <a:rPr lang="de-DE" dirty="0"/>
              <a:t> plan for refugee </a:t>
            </a:r>
            <a:r>
              <a:rPr lang="de-DE" dirty="0" err="1"/>
              <a:t>settlement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939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Recommendations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dirty="0" smtClean="0"/>
              <a:t>Localities (e.g. The City of Mersin) and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 via </a:t>
            </a:r>
            <a:r>
              <a:rPr lang="de-DE" b="1" dirty="0" smtClean="0"/>
              <a:t>City </a:t>
            </a:r>
            <a:r>
              <a:rPr lang="de-DE" b="1" dirty="0" err="1" smtClean="0"/>
              <a:t>Partnerships</a:t>
            </a:r>
            <a:r>
              <a:rPr lang="de-DE" dirty="0" smtClean="0"/>
              <a:t> must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that has a strong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endParaRPr lang="de-DE" dirty="0" smtClean="0"/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Localities (e.g. The City of Mersin) must </a:t>
            </a:r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bridge</a:t>
            </a:r>
            <a:r>
              <a:rPr lang="de-DE" dirty="0" smtClean="0"/>
              <a:t> with European, American, Asian and Latin-American </a:t>
            </a:r>
            <a:r>
              <a:rPr lang="de-DE" dirty="0" err="1" smtClean="0"/>
              <a:t>authorities</a:t>
            </a:r>
            <a:r>
              <a:rPr lang="de-DE" dirty="0" smtClean="0"/>
              <a:t> via </a:t>
            </a:r>
            <a:r>
              <a:rPr lang="de-DE" b="1" dirty="0" smtClean="0"/>
              <a:t>City </a:t>
            </a:r>
            <a:r>
              <a:rPr lang="de-DE" b="1" dirty="0" err="1" smtClean="0"/>
              <a:t>Partnerships</a:t>
            </a:r>
            <a:r>
              <a:rPr lang="de-DE" dirty="0" smtClean="0"/>
              <a:t> to </a:t>
            </a:r>
            <a:r>
              <a:rPr lang="de-DE" dirty="0" err="1" smtClean="0"/>
              <a:t>create</a:t>
            </a:r>
            <a:r>
              <a:rPr lang="de-DE" dirty="0" smtClean="0"/>
              <a:t> a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refugees are </a:t>
            </a: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chance</a:t>
            </a:r>
            <a:r>
              <a:rPr lang="de-DE" dirty="0" smtClean="0"/>
              <a:t> to </a:t>
            </a:r>
            <a:r>
              <a:rPr lang="de-DE" dirty="0" err="1" smtClean="0"/>
              <a:t>settle</a:t>
            </a:r>
            <a:r>
              <a:rPr lang="de-DE" dirty="0" smtClean="0"/>
              <a:t> </a:t>
            </a:r>
            <a:r>
              <a:rPr lang="de-DE" dirty="0" err="1" smtClean="0"/>
              <a:t>permanently</a:t>
            </a:r>
            <a:r>
              <a:rPr lang="de-DE" dirty="0" smtClean="0"/>
              <a:t> in the </a:t>
            </a:r>
            <a:r>
              <a:rPr lang="de-DE" dirty="0" err="1" smtClean="0"/>
              <a:t>city</a:t>
            </a:r>
            <a:r>
              <a:rPr lang="de-DE" dirty="0" smtClean="0"/>
              <a:t> (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, </a:t>
            </a:r>
            <a:r>
              <a:rPr lang="de-DE" dirty="0" err="1" smtClean="0"/>
              <a:t>schools</a:t>
            </a:r>
            <a:r>
              <a:rPr lang="de-DE" dirty="0" smtClean="0"/>
              <a:t>, </a:t>
            </a:r>
            <a:r>
              <a:rPr lang="de-DE" dirty="0" err="1" smtClean="0"/>
              <a:t>universities</a:t>
            </a:r>
            <a:r>
              <a:rPr lang="de-DE" dirty="0" smtClean="0"/>
              <a:t>, professional </a:t>
            </a:r>
            <a:r>
              <a:rPr lang="de-DE" dirty="0" err="1" smtClean="0"/>
              <a:t>training</a:t>
            </a:r>
            <a:r>
              <a:rPr lang="de-DE" dirty="0" smtClean="0"/>
              <a:t> that is also open to </a:t>
            </a:r>
            <a:r>
              <a:rPr lang="de-DE" dirty="0" err="1" smtClean="0"/>
              <a:t>Tukish</a:t>
            </a:r>
            <a:r>
              <a:rPr lang="de-DE" dirty="0" smtClean="0"/>
              <a:t> </a:t>
            </a:r>
            <a:r>
              <a:rPr lang="de-DE" dirty="0" err="1" smtClean="0"/>
              <a:t>locals</a:t>
            </a:r>
            <a:r>
              <a:rPr lang="de-DE" dirty="0" smtClean="0"/>
              <a:t> </a:t>
            </a:r>
          </a:p>
          <a:p>
            <a:pPr algn="just"/>
            <a:endParaRPr lang="de-DE" dirty="0"/>
          </a:p>
          <a:p>
            <a:pPr algn="just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1768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Recommendations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algn="just"/>
            <a:r>
              <a:rPr lang="de-DE" dirty="0"/>
              <a:t>A </a:t>
            </a:r>
            <a:r>
              <a:rPr lang="de-DE" dirty="0" err="1"/>
              <a:t>sustainable</a:t>
            </a:r>
            <a:r>
              <a:rPr lang="de-DE" dirty="0"/>
              <a:t> environmental plan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that will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and </a:t>
            </a:r>
            <a:r>
              <a:rPr lang="de-DE" dirty="0" err="1"/>
              <a:t>opportunities</a:t>
            </a:r>
            <a:r>
              <a:rPr lang="de-DE" dirty="0"/>
              <a:t> for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 smtClean="0"/>
              <a:t>migrants</a:t>
            </a:r>
            <a:r>
              <a:rPr lang="de-DE" dirty="0" smtClean="0"/>
              <a:t> </a:t>
            </a:r>
            <a:r>
              <a:rPr lang="de-DE" dirty="0"/>
              <a:t>but also the </a:t>
            </a:r>
            <a:r>
              <a:rPr lang="de-DE" dirty="0" err="1"/>
              <a:t>host</a:t>
            </a:r>
            <a:r>
              <a:rPr lang="de-DE" dirty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. </a:t>
            </a:r>
            <a:r>
              <a:rPr lang="de-DE" dirty="0"/>
              <a:t>There are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pursued</a:t>
            </a:r>
            <a:r>
              <a:rPr lang="de-DE" dirty="0" smtClean="0"/>
              <a:t> </a:t>
            </a:r>
            <a:r>
              <a:rPr lang="de-DE" dirty="0"/>
              <a:t>in Europe, </a:t>
            </a:r>
            <a:r>
              <a:rPr lang="de-DE" dirty="0" err="1"/>
              <a:t>Asia</a:t>
            </a:r>
            <a:r>
              <a:rPr lang="de-DE" dirty="0"/>
              <a:t> and the United </a:t>
            </a:r>
            <a:r>
              <a:rPr lang="de-DE" dirty="0" smtClean="0"/>
              <a:t>States for the </a:t>
            </a:r>
            <a:r>
              <a:rPr lang="de-DE" dirty="0" err="1" smtClean="0"/>
              <a:t>development</a:t>
            </a:r>
            <a:r>
              <a:rPr lang="de-DE" dirty="0" smtClean="0"/>
              <a:t> of , for example,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fisheries</a:t>
            </a:r>
            <a:r>
              <a:rPr lang="de-DE" dirty="0" smtClean="0"/>
              <a:t>,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agricultural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, </a:t>
            </a:r>
            <a:r>
              <a:rPr lang="de-DE" dirty="0" err="1" smtClean="0"/>
              <a:t>eco-villages</a:t>
            </a:r>
            <a:r>
              <a:rPr lang="de-DE" dirty="0" smtClean="0"/>
              <a:t>, </a:t>
            </a:r>
            <a:r>
              <a:rPr lang="de-DE" dirty="0" err="1" smtClean="0"/>
              <a:t>self-sustainable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and </a:t>
            </a:r>
            <a:r>
              <a:rPr lang="de-DE" dirty="0" err="1" smtClean="0"/>
              <a:t>living</a:t>
            </a:r>
            <a:r>
              <a:rPr lang="de-DE" dirty="0" smtClean="0"/>
              <a:t> centres</a:t>
            </a:r>
            <a:r>
              <a:rPr lang="de-DE" dirty="0" smtClean="0"/>
              <a:t> </a:t>
            </a: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8164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Recommendations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de-DE" dirty="0"/>
              <a:t>Private </a:t>
            </a:r>
            <a:r>
              <a:rPr lang="de-DE" dirty="0" err="1"/>
              <a:t>Sector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into </a:t>
            </a:r>
            <a:r>
              <a:rPr lang="de-DE" dirty="0" err="1"/>
              <a:t>action</a:t>
            </a:r>
            <a:r>
              <a:rPr lang="de-DE" dirty="0"/>
              <a:t> (e.g. Ülker, </a:t>
            </a:r>
            <a:r>
              <a:rPr lang="de-DE" dirty="0" err="1"/>
              <a:t>Beko</a:t>
            </a:r>
            <a:r>
              <a:rPr lang="de-DE" dirty="0"/>
              <a:t>, </a:t>
            </a:r>
            <a:r>
              <a:rPr lang="de-DE" dirty="0" err="1"/>
              <a:t>Sabanci</a:t>
            </a:r>
            <a:r>
              <a:rPr lang="de-DE" dirty="0"/>
              <a:t>, Turkish Airlines, Mersin </a:t>
            </a:r>
            <a:r>
              <a:rPr lang="de-DE" dirty="0" smtClean="0"/>
              <a:t>Port - PSA, </a:t>
            </a:r>
            <a:r>
              <a:rPr lang="de-DE" dirty="0" err="1"/>
              <a:t>Temsa</a:t>
            </a:r>
            <a:r>
              <a:rPr lang="de-DE" dirty="0"/>
              <a:t>, CAG University, </a:t>
            </a:r>
            <a:r>
              <a:rPr lang="de-DE" dirty="0" err="1"/>
              <a:t>Toros</a:t>
            </a:r>
            <a:r>
              <a:rPr lang="de-DE" dirty="0"/>
              <a:t> University, IKEA-</a:t>
            </a:r>
            <a:r>
              <a:rPr lang="de-DE" dirty="0" err="1"/>
              <a:t>Sweden</a:t>
            </a:r>
            <a:r>
              <a:rPr lang="de-DE" dirty="0"/>
              <a:t> etc...</a:t>
            </a:r>
            <a:r>
              <a:rPr lang="de-DE" dirty="0" smtClean="0"/>
              <a:t>)</a:t>
            </a: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-web-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assistance</a:t>
            </a:r>
            <a:r>
              <a:rPr lang="de-DE" dirty="0" smtClean="0"/>
              <a:t> for people </a:t>
            </a:r>
            <a:r>
              <a:rPr lang="de-DE" dirty="0" err="1" smtClean="0"/>
              <a:t>attending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r>
              <a:rPr lang="de-DE" dirty="0" smtClean="0"/>
              <a:t> (U.K. Open University </a:t>
            </a:r>
            <a:r>
              <a:rPr lang="de-DE" dirty="0" err="1" smtClean="0"/>
              <a:t>Courses</a:t>
            </a:r>
            <a:r>
              <a:rPr lang="de-DE" dirty="0" smtClean="0"/>
              <a:t>)</a:t>
            </a:r>
            <a:endParaRPr lang="de-DE" dirty="0"/>
          </a:p>
          <a:p>
            <a:pPr marL="0" indent="0" algn="just">
              <a:buNone/>
            </a:pPr>
            <a:r>
              <a:rPr lang="de-DE" dirty="0"/>
              <a:t>-</a:t>
            </a:r>
            <a:r>
              <a:rPr lang="de-DE" dirty="0" err="1"/>
              <a:t>sponsorships</a:t>
            </a:r>
            <a:endParaRPr lang="de-DE" dirty="0"/>
          </a:p>
          <a:p>
            <a:pPr marL="0" indent="0" algn="just">
              <a:buNone/>
            </a:pPr>
            <a:r>
              <a:rPr lang="de-DE" dirty="0"/>
              <a:t>-</a:t>
            </a:r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pPr marL="0" indent="0" algn="just">
              <a:buNone/>
            </a:pPr>
            <a:r>
              <a:rPr lang="de-DE" dirty="0"/>
              <a:t>-</a:t>
            </a:r>
            <a:r>
              <a:rPr lang="de-DE" dirty="0" err="1"/>
              <a:t>professionalization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  <a:p>
            <a:pPr marL="0" indent="0" algn="just">
              <a:buNone/>
            </a:pPr>
            <a:r>
              <a:rPr lang="de-DE" dirty="0"/>
              <a:t>-</a:t>
            </a:r>
            <a:r>
              <a:rPr lang="de-DE" dirty="0" err="1"/>
              <a:t>building</a:t>
            </a:r>
            <a:r>
              <a:rPr lang="de-DE" dirty="0"/>
              <a:t> of open </a:t>
            </a:r>
            <a:r>
              <a:rPr lang="de-DE" dirty="0" err="1"/>
              <a:t>community</a:t>
            </a:r>
            <a:r>
              <a:rPr lang="de-DE" dirty="0"/>
              <a:t> centres that are </a:t>
            </a:r>
            <a:r>
              <a:rPr lang="de-DE" dirty="0" err="1"/>
              <a:t>inclusive</a:t>
            </a:r>
            <a:r>
              <a:rPr lang="de-DE" dirty="0"/>
              <a:t> and </a:t>
            </a:r>
            <a:r>
              <a:rPr lang="de-DE" dirty="0" err="1"/>
              <a:t>help</a:t>
            </a:r>
            <a:r>
              <a:rPr lang="de-DE" dirty="0"/>
              <a:t> Turks and Syrians </a:t>
            </a:r>
            <a:r>
              <a:rPr lang="de-DE" dirty="0" err="1" smtClean="0"/>
              <a:t>relate</a:t>
            </a:r>
            <a:r>
              <a:rPr lang="de-DE" dirty="0" smtClean="0"/>
              <a:t> and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</a:t>
            </a:r>
            <a:r>
              <a:rPr lang="de-DE" dirty="0" err="1" smtClean="0"/>
              <a:t>customs</a:t>
            </a:r>
            <a:r>
              <a:rPr lang="de-DE" dirty="0" smtClean="0"/>
              <a:t>, traditions and </a:t>
            </a:r>
            <a:r>
              <a:rPr lang="de-DE" dirty="0" err="1" smtClean="0"/>
              <a:t>language</a:t>
            </a:r>
            <a:endParaRPr lang="de-DE" dirty="0"/>
          </a:p>
          <a:p>
            <a:pPr marL="0" indent="0" algn="just">
              <a:buNone/>
            </a:pPr>
            <a:r>
              <a:rPr lang="de-DE" dirty="0"/>
              <a:t>-“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membership</a:t>
            </a:r>
            <a:r>
              <a:rPr lang="de-DE" dirty="0"/>
              <a:t> </a:t>
            </a:r>
            <a:r>
              <a:rPr lang="de-DE" dirty="0" err="1"/>
              <a:t>cards</a:t>
            </a:r>
            <a:r>
              <a:rPr lang="de-DE" dirty="0"/>
              <a:t>“ (for </a:t>
            </a:r>
            <a:r>
              <a:rPr lang="de-DE" dirty="0" err="1"/>
              <a:t>residents</a:t>
            </a:r>
            <a:r>
              <a:rPr lang="de-DE" dirty="0"/>
              <a:t> of Mersin – Syrian or Turkish)</a:t>
            </a:r>
          </a:p>
          <a:p>
            <a:pPr marL="0" indent="0" algn="just">
              <a:buNone/>
            </a:pPr>
            <a:r>
              <a:rPr lang="de-DE" dirty="0"/>
              <a:t>-Free Turkish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sponsored</a:t>
            </a:r>
            <a:r>
              <a:rPr lang="de-DE" dirty="0"/>
              <a:t> by the </a:t>
            </a:r>
            <a:r>
              <a:rPr lang="de-DE" dirty="0" err="1"/>
              <a:t>community</a:t>
            </a:r>
            <a:r>
              <a:rPr lang="de-DE" dirty="0"/>
              <a:t> of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 in </a:t>
            </a:r>
            <a:r>
              <a:rPr lang="de-DE" dirty="0" smtClean="0"/>
              <a:t>Mersin and </a:t>
            </a:r>
            <a:r>
              <a:rPr lang="de-DE" dirty="0" err="1" smtClean="0"/>
              <a:t>universities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20745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THANK YOU!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394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References 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GB" sz="5600" dirty="0"/>
              <a:t>Al </a:t>
            </a:r>
            <a:r>
              <a:rPr lang="en-GB" sz="5600" dirty="0" err="1"/>
              <a:t>Rifai</a:t>
            </a:r>
            <a:r>
              <a:rPr lang="en-GB" sz="5600" dirty="0"/>
              <a:t>, Diana, Haddad, Mohammed, 2015. What’s Left of Syria? Al-Jazeera News. On-line. March 15</a:t>
            </a:r>
            <a:r>
              <a:rPr lang="en-GB" sz="5600" baseline="30000" dirty="0"/>
              <a:t>th</a:t>
            </a:r>
            <a:r>
              <a:rPr lang="en-GB" sz="5600" dirty="0"/>
              <a:t> 2015. Available at: </a:t>
            </a:r>
            <a:r>
              <a:rPr lang="en-GB" sz="5600" u="sng" dirty="0">
                <a:hlinkClick r:id="rId2"/>
              </a:rPr>
              <a:t>http://www.aljazeera.com/indepth/interactive/2015/03	left-syria-150317133753354.html</a:t>
            </a:r>
            <a:r>
              <a:rPr lang="en-GB" sz="5600" dirty="0"/>
              <a:t> [Accessed 07/05/2015</a:t>
            </a:r>
            <a:r>
              <a:rPr lang="en-GB" sz="5600" dirty="0" smtClean="0"/>
              <a:t>]</a:t>
            </a:r>
            <a:endParaRPr lang="en-US" sz="5600" dirty="0"/>
          </a:p>
          <a:p>
            <a:r>
              <a:rPr lang="en-GB" sz="5600" dirty="0"/>
              <a:t>Altengi, Maeu, Ghaith Al-Bahr, Abdulrahman Najjar, M. Hani Babelli, Akkash Asheer. 2015. Syrian-Turkish Harmonization – Study on the Syrian-Turkish Harmonization in Gaziantep. SABR &amp; MDN. </a:t>
            </a:r>
            <a:endParaRPr lang="en-US" sz="5600" dirty="0"/>
          </a:p>
          <a:p>
            <a:r>
              <a:rPr lang="en-GB" sz="5600" dirty="0"/>
              <a:t>Amnesty International, 2015. </a:t>
            </a:r>
            <a:r>
              <a:rPr lang="en-GB" sz="5600" i="1" dirty="0"/>
              <a:t>Syria: Left out in the cold: Syrian refugees abandoned by the international community</a:t>
            </a:r>
            <a:r>
              <a:rPr lang="en-GB" sz="5600" dirty="0"/>
              <a:t> [on-line]: Amnesty International. Available at: </a:t>
            </a:r>
            <a:r>
              <a:rPr lang="en-GB" sz="5600" u="sng" dirty="0">
                <a:hlinkClick r:id="rId3"/>
              </a:rPr>
              <a:t>https://www.amnesty.org/en/documents/MDE24/047/2014/en/</a:t>
            </a:r>
            <a:r>
              <a:rPr lang="en-GB" sz="5600" dirty="0"/>
              <a:t> [Accessed on 07/05/2015)</a:t>
            </a:r>
            <a:endParaRPr lang="en-US" sz="5600" dirty="0"/>
          </a:p>
          <a:p>
            <a:r>
              <a:rPr lang="en-GB" sz="5600" dirty="0"/>
              <a:t>Chatty, D. 2015. The Syrian Humanitarian Disaster: Understanding Perceptions, Aspirations and Behaviour in Jordan, Lebanon and Turkey. In: Methodologies of Forced Migration: Past and Present in the Mediterranean [Conference]. Swedish Institute of Research 	of Istanbul, Istanbul, 27- 29 April: Unpublished. </a:t>
            </a:r>
            <a:endParaRPr lang="en-US" sz="5600" dirty="0"/>
          </a:p>
          <a:p>
            <a:r>
              <a:rPr lang="en-GB" sz="5600" dirty="0" err="1" smtClean="0"/>
              <a:t>vailable</a:t>
            </a:r>
            <a:r>
              <a:rPr lang="en-GB" sz="5600" dirty="0" smtClean="0"/>
              <a:t> </a:t>
            </a:r>
            <a:r>
              <a:rPr lang="en-GB" sz="5600" dirty="0"/>
              <a:t>at http://</a:t>
            </a:r>
            <a:r>
              <a:rPr lang="en-GB" sz="5600" dirty="0" err="1"/>
              <a:t>data.unhcr.org</a:t>
            </a:r>
            <a:r>
              <a:rPr lang="en-GB" sz="5600" dirty="0"/>
              <a:t>/</a:t>
            </a:r>
            <a:r>
              <a:rPr lang="en-GB" sz="5600" dirty="0" err="1"/>
              <a:t>syrianrefugees</a:t>
            </a:r>
            <a:r>
              <a:rPr lang="en-GB" sz="5600" dirty="0"/>
              <a:t>/</a:t>
            </a:r>
            <a:r>
              <a:rPr lang="en-GB" sz="5600" dirty="0" err="1"/>
              <a:t>asylum.php</a:t>
            </a:r>
            <a:r>
              <a:rPr lang="en-GB" sz="5600" dirty="0"/>
              <a:t> Accessed on 17 May 2015. </a:t>
            </a:r>
            <a:endParaRPr lang="en-US" sz="5600" dirty="0"/>
          </a:p>
          <a:p>
            <a:r>
              <a:rPr lang="en-GB" sz="5600" b="1" dirty="0"/>
              <a:t> </a:t>
            </a:r>
            <a:endParaRPr lang="en-US" sz="5600" dirty="0"/>
          </a:p>
          <a:p>
            <a:endParaRPr lang="de-DE" sz="5600" dirty="0"/>
          </a:p>
        </p:txBody>
      </p:sp>
    </p:spTree>
    <p:extLst>
      <p:ext uri="{BB962C8B-B14F-4D97-AF65-F5344CB8AC3E}">
        <p14:creationId xmlns:p14="http://schemas.microsoft.com/office/powerpoint/2010/main" val="1966666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References 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GB" sz="7200" dirty="0"/>
              <a:t>Chemin, E., </a:t>
            </a:r>
            <a:r>
              <a:rPr lang="en-GB" sz="7200" dirty="0" err="1"/>
              <a:t>Aktan</a:t>
            </a:r>
            <a:r>
              <a:rPr lang="en-GB" sz="7200" dirty="0"/>
              <a:t>, T. </a:t>
            </a:r>
            <a:r>
              <a:rPr lang="en-GB" sz="7200" dirty="0" err="1"/>
              <a:t>Gokce</a:t>
            </a:r>
            <a:r>
              <a:rPr lang="en-GB" sz="7200" dirty="0"/>
              <a:t>, H. Forthcoming. Methodological Challenges in the Study of Forced Migration: Trauma, Resilience, Religion and Politics in the Context of the Syrian Diaspora in Turkey in Chemin, E. </a:t>
            </a:r>
            <a:r>
              <a:rPr lang="en-GB" sz="7200" dirty="0" err="1"/>
              <a:t>Cedrez</a:t>
            </a:r>
            <a:r>
              <a:rPr lang="en-GB" sz="7200" dirty="0"/>
              <a:t> </a:t>
            </a:r>
            <a:r>
              <a:rPr lang="en-GB" sz="7200" dirty="0" err="1"/>
              <a:t>Ö</a:t>
            </a:r>
            <a:r>
              <a:rPr lang="en-GB" sz="7200" dirty="0"/>
              <a:t>., </a:t>
            </a:r>
            <a:r>
              <a:rPr lang="en-GB" sz="7200" dirty="0" err="1"/>
              <a:t>Korkut</a:t>
            </a:r>
            <a:r>
              <a:rPr lang="en-GB" sz="7200" dirty="0"/>
              <a:t>, U., Chatty, D. Methodologies of Forced Migration: Past and Present among Refugees in the Eastern Mediterranean. Istanbul: Swedish Institute of Research. </a:t>
            </a:r>
            <a:endParaRPr lang="en-US" sz="7200" dirty="0"/>
          </a:p>
          <a:p>
            <a:r>
              <a:rPr lang="en-GB" sz="7200" dirty="0"/>
              <a:t>CIA, 2015. </a:t>
            </a:r>
            <a:r>
              <a:rPr lang="en-GB" sz="7200" i="1" dirty="0"/>
              <a:t>The</a:t>
            </a:r>
            <a:r>
              <a:rPr lang="en-GB" sz="7200" dirty="0"/>
              <a:t> </a:t>
            </a:r>
            <a:r>
              <a:rPr lang="en-GB" sz="7200" i="1" dirty="0"/>
              <a:t>World Fact Book.</a:t>
            </a:r>
            <a:r>
              <a:rPr lang="en-GB" sz="7200" dirty="0"/>
              <a:t> [on-line] Central Intelligence Agency, USA. Available at: https://</a:t>
            </a:r>
            <a:r>
              <a:rPr lang="en-GB" sz="7200" dirty="0" err="1"/>
              <a:t>www.cia.gov</a:t>
            </a:r>
            <a:r>
              <a:rPr lang="en-GB" sz="7200" dirty="0"/>
              <a:t>/library/publications/the-world-</a:t>
            </a:r>
            <a:r>
              <a:rPr lang="en-GB" sz="7200" dirty="0" err="1"/>
              <a:t>factbook</a:t>
            </a:r>
            <a:r>
              <a:rPr lang="en-GB" sz="7200" dirty="0"/>
              <a:t>/geos/</a:t>
            </a:r>
            <a:r>
              <a:rPr lang="en-GB" sz="7200" dirty="0" err="1"/>
              <a:t>sy.html</a:t>
            </a:r>
            <a:r>
              <a:rPr lang="en-GB" sz="7200" dirty="0"/>
              <a:t> [Accessed 	on 07/05/2015]. </a:t>
            </a:r>
            <a:endParaRPr lang="en-US" sz="7200" dirty="0"/>
          </a:p>
          <a:p>
            <a:r>
              <a:rPr lang="en-GB" sz="7200" dirty="0"/>
              <a:t>Dinçer, O. B., </a:t>
            </a:r>
            <a:r>
              <a:rPr lang="en-GB" sz="7200" dirty="0" err="1"/>
              <a:t>Federici</a:t>
            </a:r>
            <a:r>
              <a:rPr lang="en-GB" sz="7200" dirty="0"/>
              <a:t>, V., Ferris, E., Karaca, S., Kirişci, K., &amp; Çarmıklı, E. </a:t>
            </a:r>
            <a:r>
              <a:rPr lang="en-GB" sz="7200" dirty="0" err="1"/>
              <a:t>Ö</a:t>
            </a:r>
            <a:r>
              <a:rPr lang="en-GB" sz="7200" dirty="0"/>
              <a:t>. (2013). </a:t>
            </a:r>
            <a:r>
              <a:rPr lang="en-GB" sz="7200" i="1" dirty="0"/>
              <a:t>Turkey and Syrian Refugees: The Limits of Hospitality</a:t>
            </a:r>
            <a:r>
              <a:rPr lang="en-GB" sz="7200" dirty="0"/>
              <a:t>. International Strategic Research Organization (USAK).</a:t>
            </a:r>
            <a:endParaRPr lang="en-US" sz="7200" dirty="0"/>
          </a:p>
          <a:p>
            <a:r>
              <a:rPr lang="en-GB" sz="7200" dirty="0"/>
              <a:t>Güçer, M. Karaca, S. O., </a:t>
            </a:r>
            <a:r>
              <a:rPr lang="en-GB" sz="7200" dirty="0" err="1"/>
              <a:t>Dinçer</a:t>
            </a:r>
            <a:r>
              <a:rPr lang="en-GB" sz="7200" dirty="0"/>
              <a:t>, B. (2013). </a:t>
            </a:r>
            <a:r>
              <a:rPr lang="en-GB" sz="7200" i="1" dirty="0"/>
              <a:t>The Struggle for Life Between Borders. Syrian Refugees Fieldwork</a:t>
            </a:r>
            <a:r>
              <a:rPr lang="en-GB" sz="7200" dirty="0"/>
              <a:t>. International Strategic Research Organization (USAK).</a:t>
            </a:r>
            <a:endParaRPr lang="en-US" sz="7200" dirty="0"/>
          </a:p>
          <a:p>
            <a:r>
              <a:rPr lang="en-GB" sz="7200" dirty="0" err="1"/>
              <a:t>Harlak</a:t>
            </a:r>
            <a:r>
              <a:rPr lang="en-GB" sz="7200" dirty="0"/>
              <a:t>, H. (2000). </a:t>
            </a:r>
            <a:r>
              <a:rPr lang="en-GB" sz="7200" i="1" dirty="0" err="1"/>
              <a:t>Önyargılar</a:t>
            </a:r>
            <a:r>
              <a:rPr lang="en-GB" sz="7200" i="1" dirty="0"/>
              <a:t>: </a:t>
            </a:r>
            <a:r>
              <a:rPr lang="en-GB" sz="7200" i="1" dirty="0" err="1"/>
              <a:t>Psikokososyal</a:t>
            </a:r>
            <a:r>
              <a:rPr lang="en-GB" sz="7200" i="1" dirty="0"/>
              <a:t> </a:t>
            </a:r>
            <a:r>
              <a:rPr lang="en-GB" sz="7200" i="1" dirty="0" err="1"/>
              <a:t>bir</a:t>
            </a:r>
            <a:r>
              <a:rPr lang="en-GB" sz="7200" i="1" dirty="0"/>
              <a:t> </a:t>
            </a:r>
            <a:r>
              <a:rPr lang="en-GB" sz="7200" i="1" dirty="0" err="1"/>
              <a:t>inceleme</a:t>
            </a:r>
            <a:r>
              <a:rPr lang="en-GB" sz="7200" dirty="0"/>
              <a:t>. İstanbul: </a:t>
            </a:r>
            <a:r>
              <a:rPr lang="en-GB" sz="7200" dirty="0" err="1"/>
              <a:t>Sistem</a:t>
            </a:r>
            <a:r>
              <a:rPr lang="en-GB" sz="7200" dirty="0"/>
              <a:t> </a:t>
            </a:r>
            <a:r>
              <a:rPr lang="en-GB" sz="7200" dirty="0" err="1" smtClean="0"/>
              <a:t>Yayıncılık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32182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References 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de-DE" sz="2100" dirty="0" smtClean="0"/>
              <a:t>Özden</a:t>
            </a:r>
            <a:r>
              <a:rPr lang="de-DE" sz="2100" dirty="0"/>
              <a:t>, Senay. 2013. </a:t>
            </a:r>
            <a:r>
              <a:rPr lang="de-DE" sz="2100" i="1" dirty="0"/>
              <a:t>Syrian Refugees in Turkey</a:t>
            </a:r>
            <a:r>
              <a:rPr lang="de-DE" sz="2100" dirty="0"/>
              <a:t>. Migration Policy Centre. </a:t>
            </a:r>
            <a:r>
              <a:rPr lang="de-DE" sz="2100" dirty="0" err="1"/>
              <a:t>Available</a:t>
            </a:r>
            <a:r>
              <a:rPr lang="de-DE" sz="2100" dirty="0"/>
              <a:t> at  </a:t>
            </a:r>
            <a:r>
              <a:rPr lang="de-DE" sz="2100" u="sng" dirty="0">
                <a:hlinkClick r:id="rId2"/>
              </a:rPr>
              <a:t>http://cadmus.eui.eu/bitstream/handle/1814/29455/MPC-RR-2013%2005.pdf?sequence=1</a:t>
            </a:r>
            <a:r>
              <a:rPr lang="de-DE" sz="2100" dirty="0"/>
              <a:t> Accessed 20 September 2015. </a:t>
            </a:r>
            <a:endParaRPr lang="en-US" sz="2100" dirty="0"/>
          </a:p>
          <a:p>
            <a:r>
              <a:rPr lang="en-GB" sz="2100" dirty="0" err="1"/>
              <a:t>Orhan</a:t>
            </a:r>
            <a:r>
              <a:rPr lang="en-GB" sz="2100" dirty="0"/>
              <a:t>, Oytun and Sabiha </a:t>
            </a:r>
            <a:r>
              <a:rPr lang="en-GB" sz="2100" dirty="0" err="1"/>
              <a:t>Senyücel</a:t>
            </a:r>
            <a:r>
              <a:rPr lang="en-GB" sz="2100" dirty="0"/>
              <a:t> Gündoğar. 2015. ‘Effects of the Syrian Refugees on Turkey’. </a:t>
            </a:r>
            <a:r>
              <a:rPr lang="en-GB" sz="2100" dirty="0" err="1"/>
              <a:t>Orsam</a:t>
            </a:r>
            <a:r>
              <a:rPr lang="en-GB" sz="2100" dirty="0"/>
              <a:t>. Online. Available at </a:t>
            </a:r>
            <a:r>
              <a:rPr lang="en-GB" sz="2100" u="sng" dirty="0">
                <a:hlinkClick r:id="rId3"/>
              </a:rPr>
              <a:t>http://www.orsam.org.tr/en/enUploads/Article/Files/201518_rapor195ing.pdf</a:t>
            </a:r>
            <a:r>
              <a:rPr lang="en-GB" sz="2100" dirty="0"/>
              <a:t> Accessed 22 September 2015. </a:t>
            </a:r>
            <a:endParaRPr lang="en-US" sz="2100" dirty="0"/>
          </a:p>
          <a:p>
            <a:r>
              <a:rPr lang="en-GB" sz="2100" dirty="0"/>
              <a:t>UN 2013.</a:t>
            </a:r>
            <a:r>
              <a:rPr lang="en-GB" sz="2100" i="1" dirty="0"/>
              <a:t> UN Demographic Year Book: Economic and Social Affairs</a:t>
            </a:r>
            <a:r>
              <a:rPr lang="en-GB" sz="2100" dirty="0"/>
              <a:t>. Online. Available at </a:t>
            </a:r>
            <a:r>
              <a:rPr lang="en-GB" sz="2100" u="sng" dirty="0">
                <a:hlinkClick r:id="rId4"/>
              </a:rPr>
              <a:t>http://unstats.un.org/unsd/demographic/products/dyb/dybsets/2013.pdf</a:t>
            </a:r>
            <a:r>
              <a:rPr lang="en-GB" sz="2100" dirty="0"/>
              <a:t> Accessed on 17 May 2015</a:t>
            </a:r>
            <a:endParaRPr lang="en-US" sz="2100" dirty="0"/>
          </a:p>
          <a:p>
            <a:r>
              <a:rPr lang="en-GB" sz="2100" dirty="0"/>
              <a:t>UNHCR. 2015. </a:t>
            </a:r>
            <a:r>
              <a:rPr lang="en-GB" sz="2100" i="1" dirty="0"/>
              <a:t>Syrian Regional Refugee Response: Inter-Agency Information Sharing Portal</a:t>
            </a:r>
            <a:r>
              <a:rPr lang="en-GB" sz="2100" dirty="0"/>
              <a:t>. Online. A</a:t>
            </a:r>
            <a:endParaRPr lang="de-DE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4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336"/>
            <a:ext cx="9120723" cy="40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nut 5"/>
          <p:cNvSpPr/>
          <p:nvPr/>
        </p:nvSpPr>
        <p:spPr>
          <a:xfrm>
            <a:off x="3707904" y="5128021"/>
            <a:ext cx="1080120" cy="1008112"/>
          </a:xfrm>
          <a:prstGeom prst="donut">
            <a:avLst>
              <a:gd name="adj" fmla="val 5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530" y="581296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Syria</a:t>
            </a:r>
            <a:endParaRPr lang="en-GB" sz="3600" dirty="0"/>
          </a:p>
        </p:txBody>
      </p:sp>
      <p:sp>
        <p:nvSpPr>
          <p:cNvPr id="8" name="Curved Right Arrow 7"/>
          <p:cNvSpPr/>
          <p:nvPr/>
        </p:nvSpPr>
        <p:spPr>
          <a:xfrm rot="8250214">
            <a:off x="5032291" y="5122257"/>
            <a:ext cx="401652" cy="87781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778876" y="6212112"/>
            <a:ext cx="288032" cy="244693"/>
          </a:xfrm>
          <a:prstGeom prst="notchedRightArrow">
            <a:avLst/>
          </a:prstGeom>
          <a:solidFill>
            <a:srgbClr val="C00000"/>
          </a:solidFill>
          <a:scene3d>
            <a:camera prst="orthographicFront">
              <a:rot lat="21299999" lon="300000" rev="135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Notched Right Arrow 15"/>
          <p:cNvSpPr/>
          <p:nvPr/>
        </p:nvSpPr>
        <p:spPr>
          <a:xfrm>
            <a:off x="2702216" y="6459298"/>
            <a:ext cx="399196" cy="242316"/>
          </a:xfrm>
          <a:prstGeom prst="notchedRightArrow">
            <a:avLst/>
          </a:prstGeom>
          <a:solidFill>
            <a:srgbClr val="C00000"/>
          </a:solidFill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Notched Right Arrow 16"/>
          <p:cNvSpPr/>
          <p:nvPr/>
        </p:nvSpPr>
        <p:spPr>
          <a:xfrm>
            <a:off x="1475656" y="6381348"/>
            <a:ext cx="432048" cy="290222"/>
          </a:xfrm>
          <a:prstGeom prst="notchedRightArrow">
            <a:avLst/>
          </a:prstGeom>
          <a:solidFill>
            <a:srgbClr val="C00000"/>
          </a:solidFill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nut 17"/>
          <p:cNvSpPr/>
          <p:nvPr/>
        </p:nvSpPr>
        <p:spPr>
          <a:xfrm>
            <a:off x="2831827" y="3573016"/>
            <a:ext cx="677464" cy="648072"/>
          </a:xfrm>
          <a:prstGeom prst="donut">
            <a:avLst>
              <a:gd name="adj" fmla="val 685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59769"/>
            <a:ext cx="5302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29" y="2809780"/>
            <a:ext cx="701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2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smtClean="0"/>
              <a:t>Presentation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593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11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Chemin &amp; Aktan (2016)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Study #1</a:t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3100" dirty="0" smtClean="0"/>
              <a:t>Attitudes and Behaviour of Hosts &amp; Guests </a:t>
            </a:r>
            <a:br>
              <a:rPr lang="de-DE" sz="3100" dirty="0" smtClean="0"/>
            </a:br>
            <a:r>
              <a:rPr lang="de-DE" sz="3100" dirty="0" smtClean="0"/>
              <a:t>(Mersin, Tarsus, Adana)</a:t>
            </a:r>
            <a:endParaRPr lang="de-DE" sz="3100" dirty="0"/>
          </a:p>
        </p:txBody>
      </p:sp>
    </p:spTree>
    <p:extLst>
      <p:ext uri="{BB962C8B-B14F-4D97-AF65-F5344CB8AC3E}">
        <p14:creationId xmlns:p14="http://schemas.microsoft.com/office/powerpoint/2010/main" val="39425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Study #1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sz="31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Locations: Mersin, Tarsus, Adana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Sample: </a:t>
            </a:r>
            <a:r>
              <a:rPr lang="de-DE" dirty="0" smtClean="0">
                <a:solidFill>
                  <a:srgbClr val="FF0000"/>
                </a:solidFill>
              </a:rPr>
              <a:t>1062</a:t>
            </a:r>
            <a:r>
              <a:rPr lang="de-DE" dirty="0" smtClean="0"/>
              <a:t> Participants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Period: November 2014 – February 2015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Language used in Interviews: Turkish and Arabic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45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Gender: 50/50</a:t>
            </a:r>
            <a:endParaRPr lang="de-DE" sz="3100" dirty="0"/>
          </a:p>
        </p:txBody>
      </p:sp>
      <p:graphicFrame>
        <p:nvGraphicFramePr>
          <p:cNvPr id="4" name="Char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02705"/>
              </p:ext>
            </p:extLst>
          </p:nvPr>
        </p:nvGraphicFramePr>
        <p:xfrm>
          <a:off x="0" y="1916113"/>
          <a:ext cx="9144000" cy="494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4100700623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16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Mean Age: 30 yrs</a:t>
            </a:r>
            <a:endParaRPr lang="de-DE" sz="3100" dirty="0"/>
          </a:p>
        </p:txBody>
      </p:sp>
      <p:graphicFrame>
        <p:nvGraphicFramePr>
          <p:cNvPr id="4" name="Char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861422"/>
              </p:ext>
            </p:extLst>
          </p:nvPr>
        </p:nvGraphicFramePr>
        <p:xfrm>
          <a:off x="0" y="1916113"/>
          <a:ext cx="9144000" cy="494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3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1528</Words>
  <Application>Microsoft Macintosh PowerPoint</Application>
  <PresentationFormat>Bildschirmpräsentation (4:3)</PresentationFormat>
  <Paragraphs>243</Paragraphs>
  <Slides>37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Office Theme</vt:lpstr>
      <vt:lpstr>     Together Apart: Syrian/Turkish Relations in the Eastern Mediterranean   Eduardo Chemin  FEN – Faculty of Arts and Sciences (Cag University, Mersin, Turkey) </vt:lpstr>
      <vt:lpstr>About me</vt:lpstr>
      <vt:lpstr>Current Projects </vt:lpstr>
      <vt:lpstr>Location</vt:lpstr>
      <vt:lpstr>This Presentation</vt:lpstr>
      <vt:lpstr>     Chemin &amp; Aktan (2016)  Study #1   Attitudes and Behaviour of Hosts &amp; Guests  (Mersin, Tarsus, Adana)</vt:lpstr>
      <vt:lpstr>  Study #1  </vt:lpstr>
      <vt:lpstr>Gender: 50/50</vt:lpstr>
      <vt:lpstr>Mean Age: 30 yrs</vt:lpstr>
      <vt:lpstr>Education</vt:lpstr>
      <vt:lpstr>Education &amp; Gender</vt:lpstr>
      <vt:lpstr>Income Distribution</vt:lpstr>
      <vt:lpstr>       Summarized Results of Study #1:  Turks about Syrians</vt:lpstr>
      <vt:lpstr>Syrians are seen as...(-)</vt:lpstr>
      <vt:lpstr>          Summarized Results of Study #1:  Syrians about Turks and Turkey</vt:lpstr>
      <vt:lpstr>Findings: In Turkey Syrians feel... (+)/(-)</vt:lpstr>
      <vt:lpstr>I see that Turkish people like to help/I believe we should help Syrians – comparative responses between the two sample groups </vt:lpstr>
      <vt:lpstr>I feel Syrian immigrants are very similar to Turkish people in terms of their culture and way of life  – comparative responses between the two sample groups </vt:lpstr>
      <vt:lpstr> </vt:lpstr>
      <vt:lpstr>Trust, Community &amp; Integration</vt:lpstr>
      <vt:lpstr> Global, National &amp; Local Dynamics</vt:lpstr>
      <vt:lpstr>Mersin:  A New Home for Syrians or a Way Through?</vt:lpstr>
      <vt:lpstr>PowerPoint-Präsentation</vt:lpstr>
      <vt:lpstr>Population Growth by Districts</vt:lpstr>
      <vt:lpstr>   Rapid Urbanization: The Case of Mersin  (Beyhan et al, 2011)  </vt:lpstr>
      <vt:lpstr>Mersin: Unsettled Population?</vt:lpstr>
      <vt:lpstr>PowerPoint-Präsentation</vt:lpstr>
      <vt:lpstr>Future (?)</vt:lpstr>
      <vt:lpstr>Conclusions</vt:lpstr>
      <vt:lpstr>Conclusions</vt:lpstr>
      <vt:lpstr>Recommendations</vt:lpstr>
      <vt:lpstr>Recommendations</vt:lpstr>
      <vt:lpstr>Recommendations</vt:lpstr>
      <vt:lpstr>PowerPoint-Präsentation</vt:lpstr>
      <vt:lpstr>References </vt:lpstr>
      <vt:lpstr>References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DISCOURSES OF AN EXPLICIT PILGRIMAGE: REFLECTIONS ON PILGRIMAGE GROWTH AND THE CASE OF SANTIAGO DE COMPOSTELA // DISCOURS IMPLICITES D'UN PÈLERINAGE EXPLICITE: RÉFLEXIONS SUR L’AUGMENTATION DU PÈLERINAGE ET LE CAS DE SANTIAGO DE COMPOSTELA.      Eduardo Chemin University of Exeter – U.K Jed209@ex.ac.uk</dc:title>
  <dc:creator>Eduardo</dc:creator>
  <cp:lastModifiedBy>Eduardo Chemin</cp:lastModifiedBy>
  <cp:revision>474</cp:revision>
  <cp:lastPrinted>2015-02-26T11:28:57Z</cp:lastPrinted>
  <dcterms:created xsi:type="dcterms:W3CDTF">2009-07-30T09:06:04Z</dcterms:created>
  <dcterms:modified xsi:type="dcterms:W3CDTF">2015-12-09T07:30:20Z</dcterms:modified>
</cp:coreProperties>
</file>