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2" r:id="rId1"/>
  </p:sldMasterIdLst>
  <p:notesMasterIdLst>
    <p:notesMasterId r:id="rId33"/>
  </p:notesMasterIdLst>
  <p:sldIdLst>
    <p:sldId id="256" r:id="rId2"/>
    <p:sldId id="257" r:id="rId3"/>
    <p:sldId id="259" r:id="rId4"/>
    <p:sldId id="260" r:id="rId5"/>
    <p:sldId id="262" r:id="rId6"/>
    <p:sldId id="296" r:id="rId7"/>
    <p:sldId id="261" r:id="rId8"/>
    <p:sldId id="280" r:id="rId9"/>
    <p:sldId id="295" r:id="rId10"/>
    <p:sldId id="263" r:id="rId11"/>
    <p:sldId id="297" r:id="rId12"/>
    <p:sldId id="278" r:id="rId13"/>
    <p:sldId id="258" r:id="rId14"/>
    <p:sldId id="268" r:id="rId15"/>
    <p:sldId id="264" r:id="rId16"/>
    <p:sldId id="269" r:id="rId17"/>
    <p:sldId id="294" r:id="rId18"/>
    <p:sldId id="271" r:id="rId19"/>
    <p:sldId id="272" r:id="rId20"/>
    <p:sldId id="273" r:id="rId21"/>
    <p:sldId id="287" r:id="rId22"/>
    <p:sldId id="298" r:id="rId23"/>
    <p:sldId id="286" r:id="rId24"/>
    <p:sldId id="299" r:id="rId25"/>
    <p:sldId id="289" r:id="rId26"/>
    <p:sldId id="292" r:id="rId27"/>
    <p:sldId id="274" r:id="rId28"/>
    <p:sldId id="282" r:id="rId29"/>
    <p:sldId id="301" r:id="rId30"/>
    <p:sldId id="293" r:id="rId31"/>
    <p:sldId id="302" r:id="rId3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3" autoAdjust="0"/>
    <p:restoredTop sz="90826" autoAdjust="0"/>
  </p:normalViewPr>
  <p:slideViewPr>
    <p:cSldViewPr snapToGrid="0">
      <p:cViewPr varScale="1">
        <p:scale>
          <a:sx n="102" d="100"/>
          <a:sy n="102" d="100"/>
        </p:scale>
        <p:origin x="9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C6EA512-BD7E-4D2E-B96C-8857F6B221E6}" type="datetimeFigureOut">
              <a:rPr lang="en-GB" smtClean="0"/>
              <a:t>22/12/2015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3D9AE4D-7323-45C4-BAD4-B787729EA6CE}" type="slidenum">
              <a:rPr lang="en-GB" smtClean="0"/>
              <a:t>‹#›</a:t>
            </a:fld>
            <a:endParaRPr lang="en-GB"/>
          </a:p>
        </p:txBody>
      </p:sp>
    </p:spTree>
    <p:extLst>
      <p:ext uri="{BB962C8B-B14F-4D97-AF65-F5344CB8AC3E}">
        <p14:creationId xmlns:p14="http://schemas.microsoft.com/office/powerpoint/2010/main" val="241080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a:t>
            </a:fld>
            <a:endParaRPr lang="en-GB"/>
          </a:p>
        </p:txBody>
      </p:sp>
    </p:spTree>
    <p:extLst>
      <p:ext uri="{BB962C8B-B14F-4D97-AF65-F5344CB8AC3E}">
        <p14:creationId xmlns:p14="http://schemas.microsoft.com/office/powerpoint/2010/main" val="2224609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b="1" u="sng" dirty="0" smtClean="0">
                <a:solidFill>
                  <a:srgbClr val="FF0000"/>
                </a:solidFill>
                <a:ea typeface="MS PGothic" pitchFamily="34" charset="-128"/>
              </a:rPr>
              <a:t>3RP: </a:t>
            </a:r>
          </a:p>
          <a:p>
            <a:pPr eaLnBrk="1" hangingPunct="1">
              <a:spcBef>
                <a:spcPct val="0"/>
              </a:spcBef>
              <a:defRPr/>
            </a:pPr>
            <a:endParaRPr lang="en-US" u="sng" dirty="0" smtClean="0">
              <a:solidFill>
                <a:srgbClr val="FF0000"/>
              </a:solidFill>
              <a:ea typeface="MS PGothic" pitchFamily="34" charset="-128"/>
            </a:endParaRPr>
          </a:p>
          <a:p>
            <a:pPr marL="171450" indent="-171450">
              <a:buFont typeface="Arial" panose="020B0604020202020204" pitchFamily="34" charset="0"/>
              <a:buChar char="•"/>
              <a:defRPr/>
            </a:pPr>
            <a:r>
              <a:rPr lang="en-GB" dirty="0" smtClean="0"/>
              <a:t>The 3RP represents a </a:t>
            </a:r>
            <a:r>
              <a:rPr lang="en-GB" b="1" dirty="0" smtClean="0"/>
              <a:t>strategic shift in the approach to delivering aid for the region</a:t>
            </a:r>
            <a:endParaRPr lang="en-GB" b="1" u="sng" dirty="0" smtClean="0">
              <a:solidFill>
                <a:srgbClr val="FF0000"/>
              </a:solidFill>
              <a:ea typeface="MS PGothic" pitchFamily="34" charset="-128"/>
            </a:endParaRPr>
          </a:p>
          <a:p>
            <a:pPr eaLnBrk="1" hangingPunct="1">
              <a:spcBef>
                <a:spcPct val="0"/>
              </a:spcBef>
              <a:buFont typeface="Arial" pitchFamily="34" charset="0"/>
              <a:buNone/>
              <a:defRPr/>
            </a:pPr>
            <a:endParaRPr lang="en-US" dirty="0" smtClean="0">
              <a:ea typeface="MS PGothic" pitchFamily="34" charset="-128"/>
            </a:endParaRPr>
          </a:p>
          <a:p>
            <a:pPr marL="171450" indent="-171450" eaLnBrk="1" hangingPunct="1">
              <a:spcBef>
                <a:spcPct val="0"/>
              </a:spcBef>
              <a:buFont typeface="Arial" pitchFamily="34" charset="0"/>
              <a:buChar char="•"/>
              <a:defRPr/>
            </a:pPr>
            <a:r>
              <a:rPr lang="en-US" dirty="0" smtClean="0">
                <a:ea typeface="MS PGothic" pitchFamily="34" charset="-128"/>
              </a:rPr>
              <a:t>Consultations took place at the global, regional and country levels under the co-leadership of UNDP and UNHCR.  </a:t>
            </a:r>
          </a:p>
          <a:p>
            <a:pPr marL="171450" indent="-171450" eaLnBrk="1" hangingPunct="1">
              <a:spcBef>
                <a:spcPct val="0"/>
              </a:spcBef>
              <a:buFont typeface="Arial" pitchFamily="34" charset="0"/>
              <a:buChar char="•"/>
              <a:defRPr/>
            </a:pPr>
            <a:r>
              <a:rPr lang="en-US" dirty="0" smtClean="0">
                <a:ea typeface="MS PGothic" pitchFamily="34" charset="-128"/>
              </a:rPr>
              <a:t>The result: The 3RP was launched in Berlin on 18 December 2014.</a:t>
            </a:r>
          </a:p>
          <a:p>
            <a:pPr marL="171450" indent="-171450" eaLnBrk="1" hangingPunct="1">
              <a:spcBef>
                <a:spcPct val="0"/>
              </a:spcBef>
              <a:buFont typeface="Arial" pitchFamily="34" charset="0"/>
              <a:buChar char="•"/>
              <a:defRPr/>
            </a:pPr>
            <a:r>
              <a:rPr lang="en-US" dirty="0" smtClean="0">
                <a:ea typeface="MS PGothic" pitchFamily="34" charset="-128"/>
              </a:rPr>
              <a:t>UN Regional Directors, the Syria International NGO Regional Forum and the respective RC/HC offices agreed upon a 3RP Roadmap which describes the roles of various stakeholders, the timeframe and deliverables.  </a:t>
            </a:r>
          </a:p>
          <a:p>
            <a:pPr eaLnBrk="1" hangingPunct="1">
              <a:spcBef>
                <a:spcPct val="0"/>
              </a:spcBef>
              <a:defRPr/>
            </a:pPr>
            <a:endParaRPr lang="en-US" dirty="0" smtClean="0">
              <a:ea typeface="MS PGothic" pitchFamily="34" charset="-128"/>
            </a:endParaRPr>
          </a:p>
          <a:p>
            <a:pPr eaLnBrk="1" hangingPunct="1">
              <a:spcBef>
                <a:spcPct val="0"/>
              </a:spcBef>
              <a:defRPr/>
            </a:pPr>
            <a:endParaRPr lang="en-GB" dirty="0" smtClean="0">
              <a:ea typeface="MS PGothic" pitchFamily="34" charset="-128"/>
            </a:endParaRPr>
          </a:p>
          <a:p>
            <a:pPr marL="171450" indent="-171450" eaLnBrk="1" hangingPunct="1">
              <a:spcBef>
                <a:spcPct val="0"/>
              </a:spcBef>
              <a:buFont typeface="Arial" pitchFamily="34" charset="0"/>
              <a:buChar char="•"/>
              <a:defRPr/>
            </a:pPr>
            <a:r>
              <a:rPr lang="en-US" altLang="en-US" dirty="0" smtClean="0">
                <a:ea typeface="MS PGothic" pitchFamily="34" charset="-128"/>
              </a:rPr>
              <a:t>The 3RP recognizes the centrality of </a:t>
            </a:r>
            <a:r>
              <a:rPr lang="en-US" altLang="en-US" b="1" dirty="0" smtClean="0">
                <a:ea typeface="MS PGothic" pitchFamily="34" charset="-128"/>
              </a:rPr>
              <a:t>national resilience and stabilization plans </a:t>
            </a:r>
          </a:p>
          <a:p>
            <a:pPr marL="171450" indent="-171450" eaLnBrk="1" hangingPunct="1">
              <a:spcAft>
                <a:spcPts val="1200"/>
              </a:spcAft>
              <a:buFont typeface="Arial" panose="020B0604020202020204" pitchFamily="34" charset="0"/>
              <a:buChar char="•"/>
              <a:defRPr/>
            </a:pPr>
            <a:r>
              <a:rPr lang="en-US" altLang="en-US" dirty="0" smtClean="0">
                <a:ea typeface="MS PGothic" pitchFamily="34" charset="-128"/>
              </a:rPr>
              <a:t>Seeks to </a:t>
            </a:r>
            <a:r>
              <a:rPr lang="en-US" altLang="en-US" b="1" dirty="0" smtClean="0">
                <a:ea typeface="MS PGothic" pitchFamily="34" charset="-128"/>
              </a:rPr>
              <a:t>strengthen national and sub-national capacities</a:t>
            </a:r>
          </a:p>
          <a:p>
            <a:pPr marL="171450" indent="-171450" eaLnBrk="1" hangingPunct="1">
              <a:spcAft>
                <a:spcPts val="1200"/>
              </a:spcAft>
              <a:buFont typeface="Arial" panose="020B0604020202020204" pitchFamily="34" charset="0"/>
              <a:buChar char="•"/>
              <a:defRPr/>
            </a:pPr>
            <a:r>
              <a:rPr lang="en-US" altLang="en-US" dirty="0" smtClean="0">
                <a:ea typeface="MS PGothic" pitchFamily="34" charset="-128"/>
              </a:rPr>
              <a:t>Regional coherency and clear statement of the needs of and response plan for refugees and impacted communities</a:t>
            </a:r>
          </a:p>
          <a:p>
            <a:pPr marL="171450" indent="-171450" eaLnBrk="1" hangingPunct="1">
              <a:spcBef>
                <a:spcPct val="0"/>
              </a:spcBef>
              <a:buFont typeface="Arial" pitchFamily="34" charset="0"/>
              <a:buChar char="•"/>
              <a:defRPr/>
            </a:pPr>
            <a:r>
              <a:rPr lang="en-GB" dirty="0" smtClean="0">
                <a:ea typeface="MS PGothic" pitchFamily="34" charset="-128"/>
              </a:rPr>
              <a:t>Envisioned as a broad regional </a:t>
            </a:r>
            <a:r>
              <a:rPr lang="en-GB" b="1" dirty="0" smtClean="0">
                <a:ea typeface="MS PGothic" pitchFamily="34" charset="-128"/>
              </a:rPr>
              <a:t>partnership </a:t>
            </a:r>
            <a:r>
              <a:rPr lang="en-GB" dirty="0" smtClean="0">
                <a:ea typeface="MS PGothic" pitchFamily="34" charset="-128"/>
              </a:rPr>
              <a:t>strategy – coordinated process between close to 200 partners</a:t>
            </a:r>
          </a:p>
          <a:p>
            <a:pPr marL="171450" indent="-171450" eaLnBrk="1" hangingPunct="1">
              <a:spcBef>
                <a:spcPct val="0"/>
              </a:spcBef>
              <a:buFont typeface="Arial" pitchFamily="34" charset="0"/>
              <a:buChar char="•"/>
              <a:defRPr/>
            </a:pPr>
            <a:r>
              <a:rPr lang="en-GB" dirty="0" smtClean="0">
                <a:ea typeface="MS PGothic" pitchFamily="34" charset="-128"/>
              </a:rPr>
              <a:t>Based on national plans or processes</a:t>
            </a:r>
          </a:p>
          <a:p>
            <a:pPr marL="171450" indent="-171450" eaLnBrk="1" hangingPunct="1">
              <a:spcBef>
                <a:spcPct val="0"/>
              </a:spcBef>
              <a:buFont typeface="Arial" pitchFamily="34" charset="0"/>
              <a:buChar char="•"/>
              <a:defRPr/>
            </a:pPr>
            <a:r>
              <a:rPr lang="en-GB" dirty="0" smtClean="0">
                <a:ea typeface="MS PGothic" pitchFamily="34" charset="-128"/>
              </a:rPr>
              <a:t>Platform for </a:t>
            </a:r>
            <a:r>
              <a:rPr lang="en-GB" b="1" dirty="0" smtClean="0">
                <a:ea typeface="MS PGothic" pitchFamily="34" charset="-128"/>
              </a:rPr>
              <a:t>advocacy</a:t>
            </a:r>
            <a:r>
              <a:rPr lang="en-GB" dirty="0" smtClean="0">
                <a:ea typeface="MS PGothic" pitchFamily="34" charset="-128"/>
              </a:rPr>
              <a:t>, </a:t>
            </a:r>
            <a:r>
              <a:rPr lang="en-GB" b="1" dirty="0" smtClean="0">
                <a:ea typeface="MS PGothic" pitchFamily="34" charset="-128"/>
              </a:rPr>
              <a:t>fundraising, information management</a:t>
            </a:r>
            <a:r>
              <a:rPr lang="en-GB" dirty="0" smtClean="0">
                <a:ea typeface="MS PGothic" pitchFamily="34" charset="-128"/>
              </a:rPr>
              <a:t> and </a:t>
            </a:r>
            <a:r>
              <a:rPr lang="en-GB" b="1" dirty="0" smtClean="0">
                <a:ea typeface="MS PGothic" pitchFamily="34" charset="-128"/>
              </a:rPr>
              <a:t>monitoring</a:t>
            </a:r>
          </a:p>
          <a:p>
            <a:pPr fontAlgn="auto">
              <a:spcBef>
                <a:spcPts val="0"/>
              </a:spcBef>
              <a:spcAft>
                <a:spcPts val="0"/>
              </a:spcAft>
              <a:defRPr/>
            </a:pPr>
            <a:endParaRPr lang="en-GB" dirty="0" smtClean="0">
              <a:ea typeface="MS PGothic" panose="020B0600070205080204" pitchFamily="34" charset="-128"/>
            </a:endParaRPr>
          </a:p>
          <a:p>
            <a:pPr eaLnBrk="1" hangingPunct="1">
              <a:spcBef>
                <a:spcPct val="0"/>
              </a:spcBef>
              <a:defRPr/>
            </a:pPr>
            <a:endParaRPr lang="en-GB" dirty="0" smtClean="0">
              <a:ea typeface="MS PGothic" panose="020B0600070205080204" pitchFamily="34" charset="-128"/>
            </a:endParaRPr>
          </a:p>
          <a:p>
            <a:pPr marL="165383" indent="-165383" eaLnBrk="1" hangingPunct="1">
              <a:spcBef>
                <a:spcPct val="0"/>
              </a:spcBef>
              <a:buFont typeface="Arial" pitchFamily="34" charset="0"/>
              <a:buChar char="•"/>
              <a:defRPr/>
            </a:pPr>
            <a:r>
              <a:rPr lang="en-US" dirty="0" smtClean="0">
                <a:ea typeface="MS PGothic" pitchFamily="34" charset="-128"/>
              </a:rPr>
              <a:t>It is Articulated around </a:t>
            </a:r>
            <a:r>
              <a:rPr lang="en-US" b="1" dirty="0" smtClean="0">
                <a:ea typeface="MS PGothic" pitchFamily="34" charset="-128"/>
              </a:rPr>
              <a:t>two inter-linked refugee and resilience components</a:t>
            </a:r>
            <a:r>
              <a:rPr lang="en-US" dirty="0" smtClean="0">
                <a:ea typeface="MS PGothic" pitchFamily="34" charset="-128"/>
              </a:rPr>
              <a:t>;</a:t>
            </a:r>
          </a:p>
          <a:p>
            <a:pPr marL="165383" indent="-165383" eaLnBrk="1" hangingPunct="1">
              <a:spcBef>
                <a:spcPct val="0"/>
              </a:spcBef>
              <a:buFont typeface="Arial" pitchFamily="34" charset="0"/>
              <a:buChar char="•"/>
              <a:defRPr/>
            </a:pPr>
            <a:r>
              <a:rPr lang="en-GB" dirty="0" smtClean="0">
                <a:ea typeface="MS PGothic" pitchFamily="34" charset="-128"/>
              </a:rPr>
              <a:t>Addresses </a:t>
            </a:r>
            <a:r>
              <a:rPr lang="en-GB" b="1" dirty="0" smtClean="0">
                <a:ea typeface="MS PGothic" pitchFamily="34" charset="-128"/>
              </a:rPr>
              <a:t>refugee protection</a:t>
            </a:r>
            <a:r>
              <a:rPr lang="en-GB" dirty="0" smtClean="0">
                <a:ea typeface="MS PGothic" pitchFamily="34" charset="-128"/>
              </a:rPr>
              <a:t> and humanitarian needs, and </a:t>
            </a:r>
            <a:r>
              <a:rPr lang="en-GB" b="1" dirty="0" smtClean="0">
                <a:ea typeface="MS PGothic" pitchFamily="34" charset="-128"/>
              </a:rPr>
              <a:t>Strengthens the resilience</a:t>
            </a:r>
            <a:r>
              <a:rPr lang="en-GB" dirty="0" smtClean="0">
                <a:ea typeface="MS PGothic" pitchFamily="34" charset="-128"/>
              </a:rPr>
              <a:t> of communities and governments to mitigate the impact of the Syrian crisis in the region. </a:t>
            </a:r>
          </a:p>
          <a:p>
            <a:pPr marL="165383" indent="-165383" eaLnBrk="1" hangingPunct="1">
              <a:spcBef>
                <a:spcPct val="0"/>
              </a:spcBef>
              <a:buFont typeface="Arial" pitchFamily="34" charset="0"/>
              <a:buChar char="•"/>
              <a:defRPr/>
            </a:pPr>
            <a:endParaRPr lang="en-US" dirty="0" smtClean="0">
              <a:ea typeface="MS PGothic" pitchFamily="34" charset="-128"/>
            </a:endParaRPr>
          </a:p>
          <a:p>
            <a:pPr>
              <a:defRPr/>
            </a:pPr>
            <a:r>
              <a:rPr lang="en-GB" dirty="0" smtClean="0"/>
              <a:t>The 3RP provides a framework to build on existing responses to not only meet refugee protection and humanitarian needs for the most vulnerable, but also address</a:t>
            </a:r>
          </a:p>
          <a:p>
            <a:pPr>
              <a:defRPr/>
            </a:pPr>
            <a:r>
              <a:rPr lang="en-GB" dirty="0" smtClean="0"/>
              <a:t>the longer-term socio-economic impact of the Syria crisis on neighbouring countries.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0BF24D7C-4477-4F50-9D89-3139D87F5CD4}" type="slidenum">
              <a:rPr lang="en-GB" smtClean="0"/>
              <a:t>10</a:t>
            </a:fld>
            <a:endParaRPr lang="en-GB"/>
          </a:p>
        </p:txBody>
      </p:sp>
    </p:spTree>
    <p:extLst>
      <p:ext uri="{BB962C8B-B14F-4D97-AF65-F5344CB8AC3E}">
        <p14:creationId xmlns:p14="http://schemas.microsoft.com/office/powerpoint/2010/main" val="3176523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sector</a:t>
            </a:r>
            <a:r>
              <a:rPr lang="en-US" baseline="0" dirty="0" smtClean="0"/>
              <a:t> funding data are collected on a quarterly basis. This is as of 30 September with the next funding status to be issued by the end of 2015.</a:t>
            </a:r>
            <a:endParaRPr lang="en-GB" dirty="0"/>
          </a:p>
        </p:txBody>
      </p:sp>
      <p:sp>
        <p:nvSpPr>
          <p:cNvPr id="4" name="Slide Number Placeholder 3"/>
          <p:cNvSpPr>
            <a:spLocks noGrp="1"/>
          </p:cNvSpPr>
          <p:nvPr>
            <p:ph type="sldNum" sz="quarter" idx="10"/>
          </p:nvPr>
        </p:nvSpPr>
        <p:spPr/>
        <p:txBody>
          <a:bodyPr/>
          <a:lstStyle/>
          <a:p>
            <a:fld id="{CAFE229B-5CFD-418C-B613-76DBF8B2A5B0}" type="slidenum">
              <a:rPr lang="en-GB" smtClean="0"/>
              <a:t>11</a:t>
            </a:fld>
            <a:endParaRPr lang="en-GB"/>
          </a:p>
        </p:txBody>
      </p:sp>
    </p:spTree>
    <p:extLst>
      <p:ext uri="{BB962C8B-B14F-4D97-AF65-F5344CB8AC3E}">
        <p14:creationId xmlns:p14="http://schemas.microsoft.com/office/powerpoint/2010/main" val="2859962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Growing</a:t>
            </a:r>
            <a:r>
              <a:rPr lang="en-US" baseline="0" dirty="0" smtClean="0"/>
              <a:t> refugee needs and growing financial requirements since 2012</a:t>
            </a:r>
            <a:endParaRPr lang="en-GB" dirty="0" smtClean="0"/>
          </a:p>
          <a:p>
            <a:pPr marL="171450" indent="-171450">
              <a:buFont typeface="Arial" panose="020B0604020202020204" pitchFamily="34" charset="0"/>
              <a:buChar char="•"/>
            </a:pPr>
            <a:r>
              <a:rPr lang="en-GB" dirty="0" smtClean="0"/>
              <a:t>In dollar terms, the 3RP is slightly (USD 94 million) more funded at this point of 2015 than the RRP6 was at the corresponding point in 2014.  Due to the relatively larger appeal in 2015, a larger gap can be found when comparing the funded percentage of the appeal (45%) with both the RRP6 (51%) and RRP5 (62%) were at the same point in 2014 and 2013.</a:t>
            </a:r>
            <a:endParaRPr lang="en-GB" dirty="0"/>
          </a:p>
        </p:txBody>
      </p:sp>
      <p:sp>
        <p:nvSpPr>
          <p:cNvPr id="4" name="Slide Number Placeholder 3"/>
          <p:cNvSpPr>
            <a:spLocks noGrp="1"/>
          </p:cNvSpPr>
          <p:nvPr>
            <p:ph type="sldNum" sz="quarter" idx="10"/>
          </p:nvPr>
        </p:nvSpPr>
        <p:spPr/>
        <p:txBody>
          <a:bodyPr/>
          <a:lstStyle/>
          <a:p>
            <a:fld id="{CAFE229B-5CFD-418C-B613-76DBF8B2A5B0}"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402803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13</a:t>
            </a:fld>
            <a:endParaRPr lang="en-GB"/>
          </a:p>
        </p:txBody>
      </p:sp>
    </p:spTree>
    <p:extLst>
      <p:ext uri="{BB962C8B-B14F-4D97-AF65-F5344CB8AC3E}">
        <p14:creationId xmlns:p14="http://schemas.microsoft.com/office/powerpoint/2010/main" val="113317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14</a:t>
            </a:fld>
            <a:endParaRPr lang="en-GB"/>
          </a:p>
        </p:txBody>
      </p:sp>
    </p:spTree>
    <p:extLst>
      <p:ext uri="{BB962C8B-B14F-4D97-AF65-F5344CB8AC3E}">
        <p14:creationId xmlns:p14="http://schemas.microsoft.com/office/powerpoint/2010/main" val="4017764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D9AE4D-7323-45C4-BAD4-B787729EA6CE}" type="slidenum">
              <a:rPr lang="en-GB" smtClean="0"/>
              <a:t>15</a:t>
            </a:fld>
            <a:endParaRPr lang="en-GB"/>
          </a:p>
        </p:txBody>
      </p:sp>
    </p:spTree>
    <p:extLst>
      <p:ext uri="{BB962C8B-B14F-4D97-AF65-F5344CB8AC3E}">
        <p14:creationId xmlns:p14="http://schemas.microsoft.com/office/powerpoint/2010/main" val="155481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Equity: </a:t>
            </a:r>
            <a:r>
              <a:rPr lang="en-GB" dirty="0" smtClean="0"/>
              <a:t>In accordance with this principle, the Office will take action to ensure that all of the refugees living in an urban area can benefit from the available protection space and that they are treated in a consistent manner by UNHCR.</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urban contexts, municipal authorities and mayors have a particularly important role to play in the objective of expanding protection space, and UNHCR will consequently place particular emphasis on its relationship with these actors. At the same time, and in pursuit of the same objective, the Office will work closely with the national authorities, the police and judiciary, the private sector, NGOs, legal networks, other civil society institutions, development agencies and lately the private sector.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UNHCR’s activities in urban areas are based on the notion of equity. In accordance with this principle, the Office will take action to ensure that all of the refugees living in an urban area can benefit from the available protection space and that they are treated in a consistent manner by UNHCR.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 is not to suggest that the Office will necessarily adopt a uniform approach in relation to those refugees who are to be found in a given city or town. Indeed, the protection, solutions and assistance strategies pursued by UNHCR will be tailored to the specific circumstances, capabilities and vulnerabilities of different groups, households and individuals within the refugee population. </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UNHCR recognizes that the establishment of partnerships with other actors in no way limits the responsibility of the Office to interact regularly and directly with refugees in urban areas. UNHCR is thus fully committed to the establishment of mechanisms that enable the organization to reach out to urban refugees in their communities and to ensure that they are aware of their rights and obligations, as well as the opportunities and services available to them.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UNHCR staff, especially those who have worked for many years with camp-based refugees, may lack the skills required to undertake effective outreach activities in urban areas. They may also be unfamiliar with the task of working with municipal authorities and local government institutions. To address these issues, UNHCR will review and revise as necessary the training and tools provided to its personnel. </a:t>
            </a:r>
          </a:p>
          <a:p>
            <a:endParaRPr lang="en-GB" sz="1200" b="0" i="0" u="none" strike="noStrike" kern="1200" baseline="0" dirty="0" smtClean="0">
              <a:solidFill>
                <a:schemeClr val="tx1"/>
              </a:solidFill>
              <a:latin typeface="+mn-lt"/>
              <a:ea typeface="+mn-ea"/>
              <a:cs typeface="+mn-cs"/>
            </a:endParaRPr>
          </a:p>
          <a:p>
            <a:r>
              <a:rPr lang="en-GB" sz="1200" b="0" i="1" u="none" strike="noStrike" kern="1200" baseline="0" dirty="0" smtClean="0">
                <a:solidFill>
                  <a:schemeClr val="tx1"/>
                </a:solidFill>
                <a:latin typeface="+mn-lt"/>
                <a:ea typeface="+mn-ea"/>
                <a:cs typeface="+mn-cs"/>
              </a:rPr>
              <a:t>Self-reliance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Finally, UNHCR’s work in urban (as in other) is based on a commitment to upholding the social and economic standing of refugees, particularly by means of education, vocational training, livelihoods promotion and self-reliance initiatives.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While these can be difficult tasks in situations where refugees are formally barred from the labour market and are not permitted to engage in income-generating activities, UNHCR will make every effort, in cooperation with the authorities, to ensure that urban refugees have access to such opportunities </a:t>
            </a:r>
          </a:p>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16</a:t>
            </a:fld>
            <a:endParaRPr lang="en-GB"/>
          </a:p>
        </p:txBody>
      </p:sp>
    </p:spTree>
    <p:extLst>
      <p:ext uri="{BB962C8B-B14F-4D97-AF65-F5344CB8AC3E}">
        <p14:creationId xmlns:p14="http://schemas.microsoft.com/office/powerpoint/2010/main" val="265401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US" sz="1200" b="1" i="0" kern="1200" dirty="0" smtClean="0">
                <a:solidFill>
                  <a:schemeClr val="tx1"/>
                </a:solidFill>
                <a:effectLst/>
                <a:latin typeface="+mn-lt"/>
                <a:ea typeface="+mn-ea"/>
                <a:cs typeface="+mn-cs"/>
              </a:rPr>
              <a:t>Innovation and effective delivery</a:t>
            </a:r>
            <a:endParaRPr lang="en-GB" sz="1200" b="1" i="0" kern="1200" dirty="0" smtClean="0">
              <a:solidFill>
                <a:schemeClr val="tx1"/>
              </a:solidFill>
              <a:effectLst/>
              <a:latin typeface="+mn-lt"/>
              <a:ea typeface="+mn-ea"/>
              <a:cs typeface="+mn-cs"/>
            </a:endParaRPr>
          </a:p>
          <a:p>
            <a:pPr marL="628650" marR="0" lvl="1"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economic, social and human cost of caring for refugees and the internally displaced is being borne mostly communities who are unable to afford it, and therefore, </a:t>
            </a:r>
            <a:r>
              <a:rPr lang="en-GB" sz="1200" b="1" kern="1200" dirty="0" smtClean="0">
                <a:solidFill>
                  <a:schemeClr val="tx1"/>
                </a:solidFill>
                <a:effectLst/>
                <a:latin typeface="+mn-lt"/>
                <a:ea typeface="+mn-ea"/>
                <a:cs typeface="+mn-cs"/>
              </a:rPr>
              <a:t>innovative, efficient and collaborative approaches to protection and assistance must continue to be fostered</a:t>
            </a:r>
            <a:r>
              <a:rPr lang="en-GB" sz="1200" kern="1200" dirty="0" smtClean="0">
                <a:solidFill>
                  <a:schemeClr val="tx1"/>
                </a:solidFill>
                <a:effectLst/>
                <a:latin typeface="+mn-lt"/>
                <a:ea typeface="+mn-ea"/>
                <a:cs typeface="+mn-cs"/>
              </a:rPr>
              <a:t>. </a:t>
            </a:r>
          </a:p>
          <a:p>
            <a:pPr marL="628650" marR="0" lvl="1"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u="sng" kern="1200" dirty="0" err="1" smtClean="0">
                <a:solidFill>
                  <a:schemeClr val="tx1"/>
                </a:solidFill>
                <a:effectLst/>
                <a:latin typeface="+mn-lt"/>
                <a:ea typeface="+mn-ea"/>
                <a:cs typeface="+mn-cs"/>
              </a:rPr>
              <a:t>Registation</a:t>
            </a:r>
            <a:r>
              <a:rPr lang="en-GB" sz="1200" kern="1200" dirty="0" smtClean="0">
                <a:solidFill>
                  <a:schemeClr val="tx1"/>
                </a:solidFill>
                <a:effectLst/>
                <a:latin typeface="+mn-lt"/>
                <a:ea typeface="+mn-ea"/>
                <a:cs typeface="+mn-cs"/>
              </a:rPr>
              <a:t>: Measures are being taken to </a:t>
            </a:r>
            <a:r>
              <a:rPr lang="en-GB" sz="1200" b="1" kern="1200" dirty="0" smtClean="0">
                <a:solidFill>
                  <a:schemeClr val="tx1"/>
                </a:solidFill>
                <a:effectLst/>
                <a:latin typeface="+mn-lt"/>
                <a:ea typeface="+mn-ea"/>
                <a:cs typeface="+mn-cs"/>
              </a:rPr>
              <a:t>ensure more efficient registration of refugees</a:t>
            </a:r>
            <a:r>
              <a:rPr lang="en-GB" sz="1200" kern="1200" dirty="0" smtClean="0">
                <a:solidFill>
                  <a:schemeClr val="tx1"/>
                </a:solidFill>
                <a:effectLst/>
                <a:latin typeface="+mn-lt"/>
                <a:ea typeface="+mn-ea"/>
                <a:cs typeface="+mn-cs"/>
              </a:rPr>
              <a:t> upon arrival in countries of asylum. In 2014, more than 716,000 individuals were registered in the MENA region. After implementation in Jordan and Lebanon, </a:t>
            </a:r>
            <a:r>
              <a:rPr lang="en-GB" sz="1200" b="1" kern="1200" dirty="0" smtClean="0">
                <a:solidFill>
                  <a:schemeClr val="tx1"/>
                </a:solidFill>
                <a:effectLst/>
                <a:latin typeface="+mn-lt"/>
                <a:ea typeface="+mn-ea"/>
                <a:cs typeface="+mn-cs"/>
              </a:rPr>
              <a:t>iris-scan biometric technology</a:t>
            </a:r>
            <a:r>
              <a:rPr lang="en-GB" sz="1200" kern="1200" dirty="0" smtClean="0">
                <a:solidFill>
                  <a:schemeClr val="tx1"/>
                </a:solidFill>
                <a:effectLst/>
                <a:latin typeface="+mn-lt"/>
                <a:ea typeface="+mn-ea"/>
                <a:cs typeface="+mn-cs"/>
              </a:rPr>
              <a:t> was deployed to Egypt and Iraq to register Syrian refugees. Other countries, such as Algeria, Mauritania and Morocco use finger-printing biometrics. So far, 69 per cent of refugees in the region have been registered using biometric technology.</a:t>
            </a:r>
            <a:endParaRPr lang="en-US" sz="1200" kern="1200" dirty="0" smtClean="0">
              <a:solidFill>
                <a:schemeClr val="tx1"/>
              </a:solidFill>
              <a:effectLst/>
              <a:latin typeface="+mn-lt"/>
              <a:ea typeface="+mn-ea"/>
              <a:cs typeface="+mn-cs"/>
            </a:endParaRPr>
          </a:p>
          <a:p>
            <a:pPr marL="628650" marR="0" lvl="1"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u="sng" kern="1200" dirty="0" smtClean="0">
                <a:solidFill>
                  <a:schemeClr val="tx1"/>
                </a:solidFill>
                <a:effectLst/>
                <a:latin typeface="+mn-lt"/>
                <a:ea typeface="+mn-ea"/>
                <a:cs typeface="+mn-cs"/>
              </a:rPr>
              <a:t>Cash</a:t>
            </a:r>
            <a:r>
              <a:rPr lang="en-GB" sz="1200" kern="1200" dirty="0" smtClean="0">
                <a:solidFill>
                  <a:schemeClr val="tx1"/>
                </a:solidFill>
                <a:effectLst/>
                <a:latin typeface="+mn-lt"/>
                <a:ea typeface="+mn-ea"/>
                <a:cs typeface="+mn-cs"/>
              </a:rPr>
              <a:t>: The expansion of the </a:t>
            </a:r>
            <a:r>
              <a:rPr lang="en-GB" sz="1200" b="1" kern="1200" dirty="0" smtClean="0">
                <a:solidFill>
                  <a:schemeClr val="tx1"/>
                </a:solidFill>
                <a:effectLst/>
                <a:latin typeface="+mn-lt"/>
                <a:ea typeface="+mn-ea"/>
                <a:cs typeface="+mn-cs"/>
              </a:rPr>
              <a:t>use of monetization and cash-based assistance</a:t>
            </a:r>
            <a:r>
              <a:rPr lang="en-GB" sz="1200" kern="1200" dirty="0" smtClean="0">
                <a:solidFill>
                  <a:schemeClr val="tx1"/>
                </a:solidFill>
                <a:effectLst/>
                <a:latin typeface="+mn-lt"/>
                <a:ea typeface="+mn-ea"/>
                <a:cs typeface="+mn-cs"/>
              </a:rPr>
              <a:t> to vulnerable individuals and families is being pursued, in part due to the speed and efficiency with which cash is delivered to beneficiaries through ATM machines in countries </a:t>
            </a:r>
            <a:r>
              <a:rPr lang="en-GB" sz="1200" kern="1200" dirty="0" err="1" smtClean="0">
                <a:solidFill>
                  <a:schemeClr val="tx1"/>
                </a:solidFill>
                <a:effectLst/>
                <a:latin typeface="+mn-lt"/>
                <a:ea typeface="+mn-ea"/>
                <a:cs typeface="+mn-cs"/>
              </a:rPr>
              <a:t>neighboring</a:t>
            </a:r>
            <a:r>
              <a:rPr lang="en-GB" sz="1200" kern="1200" dirty="0" smtClean="0">
                <a:solidFill>
                  <a:schemeClr val="tx1"/>
                </a:solidFill>
                <a:effectLst/>
                <a:latin typeface="+mn-lt"/>
                <a:ea typeface="+mn-ea"/>
                <a:cs typeface="+mn-cs"/>
              </a:rPr>
              <a:t> Syria. The use of </a:t>
            </a:r>
            <a:r>
              <a:rPr lang="en-GB" sz="1200" b="1" kern="1200" dirty="0" smtClean="0">
                <a:solidFill>
                  <a:schemeClr val="tx1"/>
                </a:solidFill>
                <a:effectLst/>
                <a:latin typeface="+mn-lt"/>
                <a:ea typeface="+mn-ea"/>
                <a:cs typeface="+mn-cs"/>
              </a:rPr>
              <a:t>information and communication technology</a:t>
            </a:r>
            <a:r>
              <a:rPr lang="en-GB" sz="1200" kern="1200" dirty="0" smtClean="0">
                <a:solidFill>
                  <a:schemeClr val="tx1"/>
                </a:solidFill>
                <a:effectLst/>
                <a:latin typeface="+mn-lt"/>
                <a:ea typeface="+mn-ea"/>
                <a:cs typeface="+mn-cs"/>
              </a:rPr>
              <a:t> to communicate with refugees has grown significantly as well. </a:t>
            </a:r>
          </a:p>
          <a:p>
            <a:pPr marL="628650" marR="0" lvl="1"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US" altLang="en-US" dirty="0" smtClean="0">
                <a:ea typeface="MS PGothic" pitchFamily="34" charset="-128"/>
              </a:rPr>
              <a:t>Cash-based assistance is </a:t>
            </a:r>
            <a:r>
              <a:rPr lang="en-US" altLang="en-US" b="1" dirty="0" smtClean="0">
                <a:ea typeface="MS PGothic" pitchFamily="34" charset="-128"/>
              </a:rPr>
              <a:t>more accessible </a:t>
            </a:r>
            <a:r>
              <a:rPr lang="en-US" altLang="en-US" dirty="0" smtClean="0">
                <a:ea typeface="MS PGothic" pitchFamily="34" charset="-128"/>
              </a:rPr>
              <a:t>and overcomes a major challenge of </a:t>
            </a:r>
            <a:r>
              <a:rPr lang="en-US" altLang="en-US" b="1" dirty="0" smtClean="0">
                <a:ea typeface="MS PGothic" pitchFamily="34" charset="-128"/>
              </a:rPr>
              <a:t>distributing assistance in an urban context </a:t>
            </a:r>
            <a:r>
              <a:rPr lang="en-US" altLang="en-US" dirty="0" smtClean="0">
                <a:ea typeface="MS PGothic" pitchFamily="34" charset="-128"/>
              </a:rPr>
              <a:t>where refugees are very widely spread. Withdrawing money from ATMs pose less of a security risk for both beneficiaries and humanitarian partners, and money is reinvested back into local economies. In addition, </a:t>
            </a:r>
            <a:r>
              <a:rPr lang="en-US" altLang="en-US" b="1" dirty="0" smtClean="0">
                <a:ea typeface="MS PGothic" pitchFamily="34" charset="-128"/>
              </a:rPr>
              <a:t>beneficiaries have the freedom to prioritize </a:t>
            </a:r>
            <a:r>
              <a:rPr lang="en-US" altLang="en-US" dirty="0" smtClean="0">
                <a:ea typeface="MS PGothic" pitchFamily="34" charset="-128"/>
              </a:rPr>
              <a:t>and are able to </a:t>
            </a:r>
            <a:r>
              <a:rPr lang="en-US" altLang="en-US" b="1" dirty="0" smtClean="0">
                <a:ea typeface="MS PGothic" pitchFamily="34" charset="-128"/>
              </a:rPr>
              <a:t>make their own choices </a:t>
            </a:r>
            <a:r>
              <a:rPr lang="en-US" altLang="en-US" dirty="0" smtClean="0">
                <a:ea typeface="MS PGothic" pitchFamily="34" charset="-128"/>
              </a:rPr>
              <a:t>about how to meet their needs, gaining a </a:t>
            </a:r>
            <a:r>
              <a:rPr lang="en-US" altLang="en-US" b="1" dirty="0" smtClean="0">
                <a:ea typeface="MS PGothic" pitchFamily="34" charset="-128"/>
              </a:rPr>
              <a:t>deeper sense of empowerment</a:t>
            </a:r>
            <a:r>
              <a:rPr lang="en-US" altLang="en-US" dirty="0" smtClean="0">
                <a:ea typeface="MS PGothic" pitchFamily="34" charset="-128"/>
              </a:rPr>
              <a:t>. They can shop at their local supermarket and be part of the local community, promoting tolerance, equity and dignity.  In </a:t>
            </a:r>
            <a:r>
              <a:rPr lang="en-US" altLang="en-US" b="1" dirty="0" smtClean="0">
                <a:ea typeface="MS PGothic" pitchFamily="34" charset="-128"/>
              </a:rPr>
              <a:t>Jordan</a:t>
            </a:r>
            <a:r>
              <a:rPr lang="en-US" altLang="en-US" dirty="0" smtClean="0">
                <a:ea typeface="MS PGothic" pitchFamily="34" charset="-128"/>
              </a:rPr>
              <a:t>, refugees can access their cash assistance through a wide network of ATMs throughout the country. The ATMs use </a:t>
            </a:r>
            <a:r>
              <a:rPr lang="en-US" altLang="en-US" b="1" dirty="0" smtClean="0">
                <a:ea typeface="MS PGothic" pitchFamily="34" charset="-128"/>
              </a:rPr>
              <a:t>iris recognition technology </a:t>
            </a:r>
            <a:r>
              <a:rPr lang="en-US" altLang="en-US" dirty="0" smtClean="0">
                <a:ea typeface="MS PGothic" pitchFamily="34" charset="-128"/>
              </a:rPr>
              <a:t>(instead of a bank card) for withdrawals, minimizing fraud and </a:t>
            </a:r>
            <a:r>
              <a:rPr lang="en-GB" altLang="en-US" dirty="0" smtClean="0">
                <a:ea typeface="MS PGothic" pitchFamily="34" charset="-128"/>
              </a:rPr>
              <a:t>the risk of theft.</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ts val="1200"/>
              </a:spcBef>
              <a:spcAft>
                <a:spcPts val="1200"/>
              </a:spcAft>
              <a:buClrTx/>
              <a:buSzTx/>
              <a:buFont typeface="Arial" panose="020B0604020202020204" pitchFamily="34" charset="0"/>
              <a:buNone/>
              <a:tabLst/>
              <a:defRPr/>
            </a:pPr>
            <a:endParaRPr lang="en-GB" sz="1200" kern="1200" dirty="0" smtClean="0">
              <a:solidFill>
                <a:schemeClr val="tx1"/>
              </a:solidFill>
              <a:effectLst/>
              <a:latin typeface="+mn-lt"/>
              <a:ea typeface="+mn-ea"/>
              <a:cs typeface="+mn-cs"/>
            </a:endParaRPr>
          </a:p>
          <a:p>
            <a:pPr marL="171450" marR="0" lvl="0" indent="-171450" algn="just"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US" sz="1200" b="1" i="0" kern="1200" dirty="0" smtClean="0">
                <a:solidFill>
                  <a:schemeClr val="tx1"/>
                </a:solidFill>
                <a:effectLst/>
                <a:latin typeface="+mn-lt"/>
                <a:ea typeface="+mn-ea"/>
                <a:cs typeface="+mn-cs"/>
              </a:rPr>
              <a:t>Progress</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so far: </a:t>
            </a:r>
          </a:p>
          <a:p>
            <a:pPr marL="628650" marR="0" lvl="1" indent="-171450" algn="just"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UNHCR </a:t>
            </a:r>
            <a:r>
              <a:rPr lang="en-GB" sz="1200" b="1" kern="1200" dirty="0" smtClean="0">
                <a:solidFill>
                  <a:schemeClr val="tx1"/>
                </a:solidFill>
                <a:effectLst/>
                <a:latin typeface="+mn-lt"/>
                <a:ea typeface="+mn-ea"/>
                <a:cs typeface="+mn-cs"/>
              </a:rPr>
              <a:t>strengthened biometric registration</a:t>
            </a:r>
            <a:r>
              <a:rPr lang="en-GB" sz="1200" kern="1200" dirty="0" smtClean="0">
                <a:solidFill>
                  <a:schemeClr val="tx1"/>
                </a:solidFill>
                <a:effectLst/>
                <a:latin typeface="+mn-lt"/>
                <a:ea typeface="+mn-ea"/>
                <a:cs typeface="+mn-cs"/>
              </a:rPr>
              <a:t>, enhanced its </a:t>
            </a:r>
            <a:r>
              <a:rPr lang="en-GB" sz="1200" b="1" kern="1200" dirty="0" smtClean="0">
                <a:solidFill>
                  <a:schemeClr val="tx1"/>
                </a:solidFill>
                <a:effectLst/>
                <a:latin typeface="+mn-lt"/>
                <a:ea typeface="+mn-ea"/>
                <a:cs typeface="+mn-cs"/>
              </a:rPr>
              <a:t>child protection activities </a:t>
            </a:r>
            <a:r>
              <a:rPr lang="en-GB" sz="1200" kern="1200" dirty="0" smtClean="0">
                <a:solidFill>
                  <a:schemeClr val="tx1"/>
                </a:solidFill>
                <a:effectLst/>
                <a:latin typeface="+mn-lt"/>
                <a:ea typeface="+mn-ea"/>
                <a:cs typeface="+mn-cs"/>
              </a:rPr>
              <a:t>including access to </a:t>
            </a:r>
            <a:r>
              <a:rPr lang="en-GB" sz="1200" b="1" kern="1200" dirty="0" smtClean="0">
                <a:solidFill>
                  <a:schemeClr val="tx1"/>
                </a:solidFill>
                <a:effectLst/>
                <a:latin typeface="+mn-lt"/>
                <a:ea typeface="+mn-ea"/>
                <a:cs typeface="+mn-cs"/>
              </a:rPr>
              <a:t>birth registration and SGBV </a:t>
            </a:r>
            <a:r>
              <a:rPr lang="en-GB" sz="1200" kern="1200" dirty="0" smtClean="0">
                <a:solidFill>
                  <a:schemeClr val="tx1"/>
                </a:solidFill>
                <a:effectLst/>
                <a:latin typeface="+mn-lt"/>
                <a:ea typeface="+mn-ea"/>
                <a:cs typeface="+mn-cs"/>
              </a:rPr>
              <a:t>prevention and response programmes, and worked closely with the authorities and partners to improve </a:t>
            </a:r>
            <a:r>
              <a:rPr lang="en-GB" sz="1200" b="1" kern="1200" dirty="0" smtClean="0">
                <a:solidFill>
                  <a:schemeClr val="tx1"/>
                </a:solidFill>
                <a:effectLst/>
                <a:latin typeface="+mn-lt"/>
                <a:ea typeface="+mn-ea"/>
                <a:cs typeface="+mn-cs"/>
              </a:rPr>
              <a:t>access of refugee children to national education systems</a:t>
            </a:r>
            <a:r>
              <a:rPr lang="en-GB" sz="1200" kern="1200" dirty="0" smtClean="0">
                <a:solidFill>
                  <a:schemeClr val="tx1"/>
                </a:solidFill>
                <a:effectLst/>
                <a:latin typeface="+mn-lt"/>
                <a:ea typeface="+mn-ea"/>
                <a:cs typeface="+mn-cs"/>
              </a:rPr>
              <a:t>. We built a growing body of evidence to inform programming and enhanced targeting to reach the most destitute. We strengthened cash assistance to provide refugees the freedom to prioritize and make their own choices and to reinvest into local economies. UNHCR has stepped forward in its response and will continue to do so for as long as the crisis persists. </a:t>
            </a:r>
          </a:p>
          <a:p>
            <a:pPr marL="0" marR="0" lvl="0" indent="0" algn="just" defTabSz="914400" rtl="0" eaLnBrk="0" fontAlgn="base" latinLnBrk="0" hangingPunct="0">
              <a:lnSpc>
                <a:spcPct val="100000"/>
              </a:lnSpc>
              <a:spcBef>
                <a:spcPts val="1200"/>
              </a:spcBef>
              <a:spcAft>
                <a:spcPts val="120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IDP operation in Syria: </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In Syria, UNHCR continues to support the IDP inter-agency coordination framework and the implementation of the strategic response plan, leading the sectors of protection, camp coordination and management, shelter and relief items. We used all possible means, working across conflict lines, to maximise delivery of assistance and protection inside Syria, despite the fact that safe and unhindered access to populations in need of assistance is not always provided. In 2014 alone, we distributed core relief items to 4.5 million people in Syria, including to over 1.1 million vulnerable IDPs in more than 100 hard-to-reach areas and across-borders.  </a:t>
            </a:r>
            <a:r>
              <a:rPr lang="en-US" sz="1200" b="0" kern="1200" dirty="0" smtClean="0">
                <a:solidFill>
                  <a:schemeClr val="tx1"/>
                </a:solidFill>
                <a:effectLst/>
                <a:latin typeface="+mn-lt"/>
                <a:ea typeface="+mn-ea"/>
                <a:cs typeface="+mn-cs"/>
              </a:rPr>
              <a:t>In 2015, 22,731 individuals (3,577 families) received cash assistance of approximately US$200 per family.</a:t>
            </a:r>
            <a:r>
              <a:rPr lang="en-US" sz="1200" b="0" kern="1200" baseline="0" dirty="0" smtClean="0">
                <a:solidFill>
                  <a:schemeClr val="tx1"/>
                </a:solidFill>
                <a:effectLst/>
                <a:latin typeface="+mn-lt"/>
                <a:ea typeface="+mn-ea"/>
                <a:cs typeface="+mn-cs"/>
              </a:rPr>
              <a:t> Also in 2015, we have </a:t>
            </a:r>
            <a:r>
              <a:rPr lang="en-US" sz="1200" kern="1200" dirty="0" smtClean="0">
                <a:solidFill>
                  <a:schemeClr val="tx1"/>
                </a:solidFill>
                <a:effectLst/>
                <a:latin typeface="+mn-lt"/>
                <a:ea typeface="+mn-ea"/>
                <a:cs typeface="+mn-cs"/>
              </a:rPr>
              <a:t>provided 1,151,105 individuals with 5,117,955 CRIs in 12 out of 14 Governorates in Syria. </a:t>
            </a:r>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In addition, we continue to reach</a:t>
            </a:r>
            <a:r>
              <a:rPr lang="en-GB" sz="1200" kern="1200" baseline="0" dirty="0" smtClean="0">
                <a:solidFill>
                  <a:schemeClr val="tx1"/>
                </a:solidFill>
                <a:effectLst/>
                <a:latin typeface="+mn-lt"/>
                <a:ea typeface="+mn-ea"/>
                <a:cs typeface="+mn-cs"/>
              </a:rPr>
              <a:t> people in need through the </a:t>
            </a:r>
            <a:r>
              <a:rPr lang="en-GB" sz="1200" kern="1200" dirty="0" smtClean="0">
                <a:solidFill>
                  <a:schemeClr val="tx1"/>
                </a:solidFill>
                <a:effectLst/>
                <a:latin typeface="+mn-lt"/>
                <a:ea typeface="+mn-ea"/>
                <a:cs typeface="+mn-cs"/>
              </a:rPr>
              <a:t>cross-border operations from Turkey and Jordan as authorized under the United Nations Security Council Resolutions. </a:t>
            </a:r>
          </a:p>
          <a:p>
            <a:pPr marL="0" marR="0" lvl="0" indent="0" algn="l" defTabSz="914400" rtl="0" eaLnBrk="0" fontAlgn="base" latinLnBrk="0" hangingPunct="0">
              <a:lnSpc>
                <a:spcPct val="100000"/>
              </a:lnSpc>
              <a:spcBef>
                <a:spcPts val="1200"/>
              </a:spcBef>
              <a:spcAft>
                <a:spcPts val="120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17</a:t>
            </a:fld>
            <a:endParaRPr lang="en-GB"/>
          </a:p>
        </p:txBody>
      </p:sp>
    </p:spTree>
    <p:extLst>
      <p:ext uri="{BB962C8B-B14F-4D97-AF65-F5344CB8AC3E}">
        <p14:creationId xmlns:p14="http://schemas.microsoft.com/office/powerpoint/2010/main" val="169369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innovations and technologies provide</a:t>
            </a:r>
            <a:r>
              <a:rPr lang="en-US" baseline="0" dirty="0" smtClean="0"/>
              <a:t> creative solutions, leveraging the best of international and national partnerships in ways that help extend the impact of limited funding in a manner that brings tangible benefits to refugees and the communities in which they live.</a:t>
            </a:r>
          </a:p>
          <a:p>
            <a:endParaRPr lang="en-US" baseline="0" dirty="0" smtClean="0"/>
          </a:p>
          <a:p>
            <a:r>
              <a:rPr lang="en-US" baseline="0" dirty="0" smtClean="0"/>
              <a:t>UNHCR introduced the iris-scan biometric technology to ensure the efficient registration of refugees upon arrival in countries of asylum. By early 2015, 69% of refugees and asylum-</a:t>
            </a:r>
            <a:r>
              <a:rPr lang="en-US" baseline="0" dirty="0" err="1" smtClean="0"/>
              <a:t>sekers</a:t>
            </a:r>
            <a:r>
              <a:rPr lang="en-US" baseline="0" dirty="0" smtClean="0"/>
              <a:t> in the region had been registered using the technology – a faster, more secure and durable method to protect people and target assistance. In Jordan, biometric registration is linked with the world’s most advanced cash assistance </a:t>
            </a:r>
            <a:r>
              <a:rPr lang="en-US" baseline="0" dirty="0" err="1" smtClean="0"/>
              <a:t>programme</a:t>
            </a:r>
            <a:r>
              <a:rPr lang="en-US" baseline="0" dirty="0" smtClean="0"/>
              <a:t> for refugees, with careless and fraud-proof withdrawal of money from ATMs. Most importantly, it reinforces the dignity of refugees as they no longer have to go to a UNHCR office or line up to receive their cash assistance</a:t>
            </a:r>
          </a:p>
          <a:p>
            <a:endParaRPr lang="en-US" baseline="0" dirty="0" smtClean="0"/>
          </a:p>
          <a:p>
            <a:pPr eaLnBrk="1" hangingPunct="1">
              <a:spcBef>
                <a:spcPct val="0"/>
              </a:spcBef>
              <a:defRPr/>
            </a:pPr>
            <a:r>
              <a:rPr lang="en-US" altLang="en-US" u="sng" dirty="0" smtClean="0">
                <a:ea typeface="MS PGothic" pitchFamily="34" charset="-128"/>
              </a:rPr>
              <a:t>Cash assistance: </a:t>
            </a:r>
          </a:p>
          <a:p>
            <a:pPr marL="169863" indent="-169863">
              <a:buFontTx/>
              <a:buChar char="•"/>
              <a:defRPr/>
            </a:pPr>
            <a:r>
              <a:rPr lang="en-US" altLang="en-US" dirty="0" smtClean="0">
                <a:ea typeface="MS PGothic" pitchFamily="34" charset="-128"/>
              </a:rPr>
              <a:t>Cash-based assistance is </a:t>
            </a:r>
            <a:r>
              <a:rPr lang="en-US" altLang="en-US" b="1" dirty="0" smtClean="0">
                <a:ea typeface="MS PGothic" pitchFamily="34" charset="-128"/>
              </a:rPr>
              <a:t>more accessible </a:t>
            </a:r>
            <a:r>
              <a:rPr lang="en-US" altLang="en-US" dirty="0" smtClean="0">
                <a:ea typeface="MS PGothic" pitchFamily="34" charset="-128"/>
              </a:rPr>
              <a:t>and overcomes a major challenge of </a:t>
            </a:r>
            <a:r>
              <a:rPr lang="en-US" altLang="en-US" b="1" dirty="0" smtClean="0">
                <a:ea typeface="MS PGothic" pitchFamily="34" charset="-128"/>
              </a:rPr>
              <a:t>distributing assistance in an urban context </a:t>
            </a:r>
            <a:r>
              <a:rPr lang="en-US" altLang="en-US" dirty="0" smtClean="0">
                <a:ea typeface="MS PGothic" pitchFamily="34" charset="-128"/>
              </a:rPr>
              <a:t>where refugees are very widely spread. Withdrawing money from ATMs pose less of a security risk for both beneficiaries and humanitarian partners, and money is reinvested back into local economies. </a:t>
            </a:r>
          </a:p>
          <a:p>
            <a:pPr marL="169863" indent="-169863">
              <a:buFontTx/>
              <a:buChar char="•"/>
              <a:defRPr/>
            </a:pPr>
            <a:r>
              <a:rPr lang="en-US" altLang="en-US" dirty="0" smtClean="0">
                <a:ea typeface="MS PGothic" pitchFamily="34" charset="-128"/>
              </a:rPr>
              <a:t>In addition, </a:t>
            </a:r>
            <a:r>
              <a:rPr lang="en-US" altLang="en-US" b="1" dirty="0" smtClean="0">
                <a:ea typeface="MS PGothic" pitchFamily="34" charset="-128"/>
              </a:rPr>
              <a:t>beneficiaries have the freedom to prioritize </a:t>
            </a:r>
            <a:r>
              <a:rPr lang="en-US" altLang="en-US" dirty="0" smtClean="0">
                <a:ea typeface="MS PGothic" pitchFamily="34" charset="-128"/>
              </a:rPr>
              <a:t>and are able to </a:t>
            </a:r>
            <a:r>
              <a:rPr lang="en-US" altLang="en-US" b="1" dirty="0" smtClean="0">
                <a:ea typeface="MS PGothic" pitchFamily="34" charset="-128"/>
              </a:rPr>
              <a:t>make their own choices </a:t>
            </a:r>
            <a:r>
              <a:rPr lang="en-US" altLang="en-US" dirty="0" smtClean="0">
                <a:ea typeface="MS PGothic" pitchFamily="34" charset="-128"/>
              </a:rPr>
              <a:t>about how to meet their needs, gaining a </a:t>
            </a:r>
            <a:r>
              <a:rPr lang="en-US" altLang="en-US" b="1" dirty="0" smtClean="0">
                <a:ea typeface="MS PGothic" pitchFamily="34" charset="-128"/>
              </a:rPr>
              <a:t>deeper sense of empowerment</a:t>
            </a:r>
            <a:r>
              <a:rPr lang="en-US" altLang="en-US" dirty="0" smtClean="0">
                <a:ea typeface="MS PGothic" pitchFamily="34" charset="-128"/>
              </a:rPr>
              <a:t>. They can shop at their local supermarket and be part of the local community, promoting tolerance, equity and dignity.  </a:t>
            </a:r>
          </a:p>
          <a:p>
            <a:pPr marL="169863" indent="-169863">
              <a:buFontTx/>
              <a:buChar char="•"/>
              <a:defRPr/>
            </a:pPr>
            <a:r>
              <a:rPr lang="en-US" altLang="en-US" dirty="0" smtClean="0">
                <a:ea typeface="MS PGothic" pitchFamily="34" charset="-128"/>
              </a:rPr>
              <a:t>In </a:t>
            </a:r>
            <a:r>
              <a:rPr lang="en-US" altLang="en-US" b="1" dirty="0" smtClean="0">
                <a:ea typeface="MS PGothic" pitchFamily="34" charset="-128"/>
              </a:rPr>
              <a:t>Jordan</a:t>
            </a:r>
            <a:r>
              <a:rPr lang="en-US" altLang="en-US" dirty="0" smtClean="0">
                <a:ea typeface="MS PGothic" pitchFamily="34" charset="-128"/>
              </a:rPr>
              <a:t>, refugees can access their cash assistance through a wide network of ATMs throughout the country. The ATMs use </a:t>
            </a:r>
            <a:r>
              <a:rPr lang="en-US" altLang="en-US" b="1" dirty="0" smtClean="0">
                <a:ea typeface="MS PGothic" pitchFamily="34" charset="-128"/>
              </a:rPr>
              <a:t>iris recognition technology </a:t>
            </a:r>
            <a:r>
              <a:rPr lang="en-US" altLang="en-US" dirty="0" smtClean="0">
                <a:ea typeface="MS PGothic" pitchFamily="34" charset="-128"/>
              </a:rPr>
              <a:t>(instead of a bank card) for withdrawals, minimizing fraud and </a:t>
            </a:r>
            <a:r>
              <a:rPr lang="en-GB" altLang="en-US" dirty="0" smtClean="0">
                <a:ea typeface="MS PGothic" pitchFamily="34" charset="-128"/>
              </a:rPr>
              <a:t>the risk of theft.</a:t>
            </a:r>
            <a:endParaRPr lang="en-US" altLang="en-US" dirty="0" smtClean="0">
              <a:ea typeface="MS PGothic" pitchFamily="34" charset="-128"/>
            </a:endParaRPr>
          </a:p>
          <a:p>
            <a:pPr marL="169863" indent="-169863">
              <a:buFontTx/>
              <a:buChar char="•"/>
              <a:defRPr/>
            </a:pPr>
            <a:r>
              <a:rPr lang="en-GB" altLang="en-US" dirty="0" smtClean="0">
                <a:ea typeface="MS PGothic" pitchFamily="34" charset="-128"/>
              </a:rPr>
              <a:t>Iris Recognition Technology was initially implemented to streamline the refugee registration process, improving accuracy and efficiency whilst working to prevent double registration.</a:t>
            </a:r>
            <a:endParaRPr lang="en-US" baseline="0" dirty="0" smtClean="0"/>
          </a:p>
          <a:p>
            <a:endParaRPr lang="en-US" baseline="0" dirty="0" smtClean="0"/>
          </a:p>
          <a:p>
            <a:r>
              <a:rPr lang="en-US" baseline="0" dirty="0" smtClean="0"/>
              <a:t>Other implemented innovative projects include the Refugee Assistance and Information System (RAIS), Information sharing portal (accessed via UNHCR website), Vulnerability </a:t>
            </a:r>
            <a:r>
              <a:rPr lang="en-US" baseline="0" dirty="0" err="1" smtClean="0"/>
              <a:t>Assesment</a:t>
            </a:r>
            <a:r>
              <a:rPr lang="en-US" baseline="0" dirty="0" smtClean="0"/>
              <a:t> Framework, Mobile data collection, two-way SMS system, and Automatic Data collation tool</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18</a:t>
            </a:fld>
            <a:endParaRPr lang="en-GB"/>
          </a:p>
        </p:txBody>
      </p:sp>
    </p:spTree>
    <p:extLst>
      <p:ext uri="{BB962C8B-B14F-4D97-AF65-F5344CB8AC3E}">
        <p14:creationId xmlns:p14="http://schemas.microsoft.com/office/powerpoint/2010/main" val="12796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What: </a:t>
            </a:r>
            <a:r>
              <a:rPr lang="en-GB" sz="1200" b="0" i="0" u="none" strike="noStrike" kern="1200" baseline="0" dirty="0" smtClean="0">
                <a:solidFill>
                  <a:schemeClr val="tx1"/>
                </a:solidFill>
                <a:latin typeface="+mn-lt"/>
                <a:ea typeface="+mn-ea"/>
                <a:cs typeface="+mn-cs"/>
              </a:rPr>
              <a:t>Communications with refugees is a key element of UNHCR’s protection and operational</a:t>
            </a:r>
          </a:p>
          <a:p>
            <a:r>
              <a:rPr lang="en-GB" sz="1200" b="0" i="0" u="none" strike="noStrike" kern="1200" baseline="0" dirty="0" smtClean="0">
                <a:solidFill>
                  <a:schemeClr val="tx1"/>
                </a:solidFill>
                <a:latin typeface="+mn-lt"/>
                <a:ea typeface="+mn-ea"/>
                <a:cs typeface="+mn-cs"/>
              </a:rPr>
              <a:t>response in the MENA region, and an issue in which there is a growing level of interest within the</a:t>
            </a:r>
          </a:p>
          <a:p>
            <a:r>
              <a:rPr lang="en-GB" sz="1200" b="0" i="0" u="none" strike="noStrike" kern="1200" baseline="0" dirty="0" smtClean="0">
                <a:solidFill>
                  <a:schemeClr val="tx1"/>
                </a:solidFill>
                <a:latin typeface="+mn-lt"/>
                <a:ea typeface="+mn-ea"/>
                <a:cs typeface="+mn-cs"/>
              </a:rPr>
              <a:t>organization and among external stakeholders. This communication addresses refugees concerns</a:t>
            </a:r>
          </a:p>
          <a:p>
            <a:r>
              <a:rPr lang="en-GB" sz="1200" b="0" i="0" u="none" strike="noStrike" kern="1200" baseline="0" dirty="0" smtClean="0">
                <a:solidFill>
                  <a:schemeClr val="tx1"/>
                </a:solidFill>
                <a:latin typeface="+mn-lt"/>
                <a:ea typeface="+mn-ea"/>
                <a:cs typeface="+mn-cs"/>
              </a:rPr>
              <a:t>on numerous levels including: Shelter, Basic needs, Education, Food Security, WASH, Protection</a:t>
            </a:r>
          </a:p>
          <a:p>
            <a:r>
              <a:rPr lang="en-GB" sz="1200" b="0" i="0" u="none" strike="noStrike" kern="1200" baseline="0" dirty="0" smtClean="0">
                <a:solidFill>
                  <a:schemeClr val="tx1"/>
                </a:solidFill>
                <a:latin typeface="+mn-lt"/>
                <a:ea typeface="+mn-ea"/>
                <a:cs typeface="+mn-cs"/>
              </a:rPr>
              <a:t>and Livelihood.</a:t>
            </a:r>
          </a:p>
          <a:p>
            <a:r>
              <a:rPr lang="en-GB" sz="1200" b="1" i="0" u="none" strike="noStrike" kern="1200" baseline="0" dirty="0" smtClean="0">
                <a:solidFill>
                  <a:schemeClr val="tx1"/>
                </a:solidFill>
                <a:latin typeface="+mn-lt"/>
                <a:ea typeface="+mn-ea"/>
                <a:cs typeface="+mn-cs"/>
              </a:rPr>
              <a:t>Why: </a:t>
            </a:r>
            <a:r>
              <a:rPr lang="en-GB" sz="1200" b="0" i="0" u="none" strike="noStrike" kern="1200" baseline="0" dirty="0" smtClean="0">
                <a:solidFill>
                  <a:schemeClr val="tx1"/>
                </a:solidFill>
                <a:latin typeface="+mn-lt"/>
                <a:ea typeface="+mn-ea"/>
                <a:cs typeface="+mn-cs"/>
              </a:rPr>
              <a:t>Because we have a vision where Syrian refugees are informed about services and assistance</a:t>
            </a:r>
          </a:p>
          <a:p>
            <a:r>
              <a:rPr lang="en-GB" sz="1200" b="0" i="0" u="none" strike="noStrike" kern="1200" baseline="0" dirty="0" smtClean="0">
                <a:solidFill>
                  <a:schemeClr val="tx1"/>
                </a:solidFill>
                <a:latin typeface="+mn-lt"/>
                <a:ea typeface="+mn-ea"/>
                <a:cs typeface="+mn-cs"/>
              </a:rPr>
              <a:t>provided by humanitarian actors involved in the Syria Regional Response Plan and are included in</a:t>
            </a:r>
          </a:p>
          <a:p>
            <a:r>
              <a:rPr lang="en-GB" sz="1200" b="0" i="0" u="none" strike="noStrike" kern="1200" baseline="0" dirty="0" smtClean="0">
                <a:solidFill>
                  <a:schemeClr val="tx1"/>
                </a:solidFill>
                <a:latin typeface="+mn-lt"/>
                <a:ea typeface="+mn-ea"/>
                <a:cs typeface="+mn-cs"/>
              </a:rPr>
              <a:t>decisions that affect their lives through two-way communication mechanisms.</a:t>
            </a:r>
          </a:p>
          <a:p>
            <a:r>
              <a:rPr lang="en-GB" sz="1200" b="1" i="0" u="none" strike="noStrike" kern="1200" baseline="0" dirty="0" smtClean="0">
                <a:solidFill>
                  <a:schemeClr val="tx1"/>
                </a:solidFill>
                <a:latin typeface="+mn-lt"/>
                <a:ea typeface="+mn-ea"/>
                <a:cs typeface="+mn-cs"/>
              </a:rPr>
              <a:t>How: </a:t>
            </a:r>
            <a:r>
              <a:rPr lang="en-GB" sz="1200" b="0" i="0" u="none" strike="noStrike" kern="1200" baseline="0" dirty="0" smtClean="0">
                <a:solidFill>
                  <a:schemeClr val="tx1"/>
                </a:solidFill>
                <a:latin typeface="+mn-lt"/>
                <a:ea typeface="+mn-ea"/>
                <a:cs typeface="+mn-cs"/>
              </a:rPr>
              <a:t>Two-way communication is vital to ensure that communities are not passive recipients</a:t>
            </a:r>
          </a:p>
          <a:p>
            <a:r>
              <a:rPr lang="en-GB" sz="1200" b="0" i="0" u="none" strike="noStrike" kern="1200" baseline="0" dirty="0" smtClean="0">
                <a:solidFill>
                  <a:schemeClr val="tx1"/>
                </a:solidFill>
                <a:latin typeface="+mn-lt"/>
                <a:ea typeface="+mn-ea"/>
                <a:cs typeface="+mn-cs"/>
              </a:rPr>
              <a:t>of the messaging of agencies, but also active participants in the dialogue with those agencies</a:t>
            </a:r>
          </a:p>
          <a:p>
            <a:r>
              <a:rPr lang="en-GB" sz="1200" b="0" i="0" u="none" strike="noStrike" kern="1200" baseline="0" dirty="0" smtClean="0">
                <a:solidFill>
                  <a:schemeClr val="tx1"/>
                </a:solidFill>
                <a:latin typeface="+mn-lt"/>
                <a:ea typeface="+mn-ea"/>
                <a:cs typeface="+mn-cs"/>
              </a:rPr>
              <a:t>on vital issues affecting their lives. Communication with refugees revolves around information</a:t>
            </a:r>
          </a:p>
          <a:p>
            <a:r>
              <a:rPr lang="en-GB" sz="1200" b="0" i="0" u="none" strike="noStrike" kern="1200" baseline="0" dirty="0" smtClean="0">
                <a:solidFill>
                  <a:schemeClr val="tx1"/>
                </a:solidFill>
                <a:latin typeface="+mn-lt"/>
                <a:ea typeface="+mn-ea"/>
                <a:cs typeface="+mn-cs"/>
              </a:rPr>
              <a:t>sharing between UNHCR and beneficiaries of programs, including refugees, members of host</a:t>
            </a:r>
          </a:p>
          <a:p>
            <a:r>
              <a:rPr lang="en-GB" sz="1200" b="0" i="0" u="none" strike="noStrike" kern="1200" baseline="0" dirty="0" smtClean="0">
                <a:solidFill>
                  <a:schemeClr val="tx1"/>
                </a:solidFill>
                <a:latin typeface="+mn-lt"/>
                <a:ea typeface="+mn-ea"/>
                <a:cs typeface="+mn-cs"/>
              </a:rPr>
              <a:t>communities or other affected populations.</a:t>
            </a:r>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19</a:t>
            </a:fld>
            <a:endParaRPr lang="en-GB"/>
          </a:p>
        </p:txBody>
      </p:sp>
    </p:spTree>
    <p:extLst>
      <p:ext uri="{BB962C8B-B14F-4D97-AF65-F5344CB8AC3E}">
        <p14:creationId xmlns:p14="http://schemas.microsoft.com/office/powerpoint/2010/main" val="361250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2</a:t>
            </a:fld>
            <a:endParaRPr lang="en-GB"/>
          </a:p>
        </p:txBody>
      </p:sp>
    </p:spTree>
    <p:extLst>
      <p:ext uri="{BB962C8B-B14F-4D97-AF65-F5344CB8AC3E}">
        <p14:creationId xmlns:p14="http://schemas.microsoft.com/office/powerpoint/2010/main" val="2488560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Social Media Channels</a:t>
            </a:r>
          </a:p>
          <a:p>
            <a:r>
              <a:rPr lang="en-GB" sz="1200" b="0" i="0" u="none" strike="noStrike" kern="1200" baseline="0" dirty="0" smtClean="0">
                <a:solidFill>
                  <a:schemeClr val="tx1"/>
                </a:solidFill>
                <a:latin typeface="+mn-lt"/>
                <a:ea typeface="+mn-ea"/>
                <a:cs typeface="+mn-cs"/>
              </a:rPr>
              <a:t>We successfully utilized social media channels (Facebook &amp; twitter) in all MENA countries as a communication tool</a:t>
            </a:r>
          </a:p>
          <a:p>
            <a:r>
              <a:rPr lang="en-GB" sz="1200" b="0" i="0" u="none" strike="noStrike" kern="1200" baseline="0" dirty="0" smtClean="0">
                <a:solidFill>
                  <a:schemeClr val="tx1"/>
                </a:solidFill>
                <a:latin typeface="+mn-lt"/>
                <a:ea typeface="+mn-ea"/>
                <a:cs typeface="+mn-cs"/>
              </a:rPr>
              <a:t>with refugees. In Lebanon one Refugee Outreach Volunteers (ROV) group in particular created a Facebook page where</a:t>
            </a:r>
          </a:p>
          <a:p>
            <a:r>
              <a:rPr lang="en-GB" sz="1200" b="0" i="0" u="none" strike="noStrike" kern="1200" baseline="0" dirty="0" smtClean="0">
                <a:solidFill>
                  <a:schemeClr val="tx1"/>
                </a:solidFill>
                <a:latin typeface="+mn-lt"/>
                <a:ea typeface="+mn-ea"/>
                <a:cs typeface="+mn-cs"/>
              </a:rPr>
              <a:t>supporting information is provided, and in 3 months reached </a:t>
            </a:r>
            <a:r>
              <a:rPr lang="en-GB" sz="1200" b="1" i="1" u="none" strike="noStrike" kern="1200" baseline="0" dirty="0" smtClean="0">
                <a:solidFill>
                  <a:schemeClr val="tx1"/>
                </a:solidFill>
                <a:latin typeface="+mn-lt"/>
                <a:ea typeface="+mn-ea"/>
                <a:cs typeface="+mn-cs"/>
              </a:rPr>
              <a:t>3,000 followers</a:t>
            </a:r>
            <a:r>
              <a:rPr lang="en-GB" sz="1200" b="0" i="0" u="none" strike="noStrike" kern="1200" baseline="0" dirty="0" smtClean="0">
                <a:solidFill>
                  <a:schemeClr val="tx1"/>
                </a:solidFill>
                <a:latin typeface="+mn-lt"/>
                <a:ea typeface="+mn-ea"/>
                <a:cs typeface="+mn-cs"/>
              </a:rPr>
              <a:t>. UNHCR guides, monitors and support</a:t>
            </a:r>
          </a:p>
          <a:p>
            <a:r>
              <a:rPr lang="en-GB" sz="1200" b="0" i="0" u="none" strike="noStrike" kern="1200" baseline="0" dirty="0" smtClean="0">
                <a:solidFill>
                  <a:schemeClr val="tx1"/>
                </a:solidFill>
                <a:latin typeface="+mn-lt"/>
                <a:ea typeface="+mn-ea"/>
                <a:cs typeface="+mn-cs"/>
              </a:rPr>
              <a:t>the page to ensure the information is correct.</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Traditional Media tools</a:t>
            </a:r>
          </a:p>
          <a:p>
            <a:r>
              <a:rPr lang="en-GB" sz="1200" b="0" i="0" u="none" strike="noStrike" kern="1200" baseline="0" dirty="0" smtClean="0">
                <a:solidFill>
                  <a:schemeClr val="tx1"/>
                </a:solidFill>
                <a:latin typeface="+mn-lt"/>
                <a:ea typeface="+mn-ea"/>
                <a:cs typeface="+mn-cs"/>
              </a:rPr>
              <a:t>We utilized local media services and tools in order to publish informative material and keep refugees updated such</a:t>
            </a:r>
          </a:p>
          <a:p>
            <a:r>
              <a:rPr lang="en-GB" sz="1200" b="0" i="0" u="none" strike="noStrike" kern="1200" baseline="0" dirty="0" smtClean="0">
                <a:solidFill>
                  <a:schemeClr val="tx1"/>
                </a:solidFill>
                <a:latin typeface="+mn-lt"/>
                <a:ea typeface="+mn-ea"/>
                <a:cs typeface="+mn-cs"/>
              </a:rPr>
              <a:t>as; TV’s, Radio stations, newspapers and magazines. Also, we distribute brochures and flyers, for example: </a:t>
            </a:r>
            <a:r>
              <a:rPr lang="en-GB" sz="1200" b="1" i="1" u="none" strike="noStrike" kern="1200" baseline="0" dirty="0" smtClean="0">
                <a:solidFill>
                  <a:schemeClr val="tx1"/>
                </a:solidFill>
                <a:latin typeface="+mn-lt"/>
                <a:ea typeface="+mn-ea"/>
                <a:cs typeface="+mn-cs"/>
              </a:rPr>
              <a:t>2 million</a:t>
            </a:r>
          </a:p>
          <a:p>
            <a:r>
              <a:rPr lang="en-GB" sz="1200" b="0" i="0" u="none" strike="noStrike" kern="1200" baseline="0" dirty="0" smtClean="0">
                <a:solidFill>
                  <a:schemeClr val="tx1"/>
                </a:solidFill>
                <a:latin typeface="+mn-lt"/>
                <a:ea typeface="+mn-ea"/>
                <a:cs typeface="+mn-cs"/>
              </a:rPr>
              <a:t>informative brochures about the upcoming winter have been distributed with food packages recently in Syria.</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Mobile communication</a:t>
            </a:r>
          </a:p>
          <a:p>
            <a:r>
              <a:rPr lang="en-GB" sz="1200" b="0" i="0" u="none" strike="noStrike" kern="1200" baseline="0" dirty="0" smtClean="0">
                <a:solidFill>
                  <a:schemeClr val="tx1"/>
                </a:solidFill>
                <a:latin typeface="+mn-lt"/>
                <a:ea typeface="+mn-ea"/>
                <a:cs typeface="+mn-cs"/>
              </a:rPr>
              <a:t>Through </a:t>
            </a:r>
            <a:r>
              <a:rPr lang="en-GB" sz="1200" b="1" i="1" u="none" strike="noStrike" kern="1200" baseline="0" dirty="0" smtClean="0">
                <a:solidFill>
                  <a:schemeClr val="tx1"/>
                </a:solidFill>
                <a:latin typeface="+mn-lt"/>
                <a:ea typeface="+mn-ea"/>
                <a:cs typeface="+mn-cs"/>
              </a:rPr>
              <a:t>regular and WhatsApp messaging</a:t>
            </a:r>
            <a:r>
              <a:rPr lang="en-GB" sz="1200" b="0" i="0" u="none" strike="noStrike" kern="1200" baseline="0" dirty="0" smtClean="0">
                <a:solidFill>
                  <a:schemeClr val="tx1"/>
                </a:solidFill>
                <a:latin typeface="+mn-lt"/>
                <a:ea typeface="+mn-ea"/>
                <a:cs typeface="+mn-cs"/>
              </a:rPr>
              <a:t>, we are able to communicate with refugees, and update them about</a:t>
            </a:r>
          </a:p>
          <a:p>
            <a:r>
              <a:rPr lang="en-GB" sz="1200" b="0" i="0" u="none" strike="noStrike" kern="1200" baseline="0" dirty="0" smtClean="0">
                <a:solidFill>
                  <a:schemeClr val="tx1"/>
                </a:solidFill>
                <a:latin typeface="+mn-lt"/>
                <a:ea typeface="+mn-ea"/>
                <a:cs typeface="+mn-cs"/>
              </a:rPr>
              <a:t>anti-fraud messages, resettlement messages…etc. for instance, Lebanon has a communications tree by which ROV</a:t>
            </a:r>
          </a:p>
          <a:p>
            <a:r>
              <a:rPr lang="en-GB" sz="1200" b="0" i="0" u="none" strike="noStrike" kern="1200" baseline="0" dirty="0" smtClean="0">
                <a:solidFill>
                  <a:schemeClr val="tx1"/>
                </a:solidFill>
                <a:latin typeface="+mn-lt"/>
                <a:ea typeface="+mn-ea"/>
                <a:cs typeface="+mn-cs"/>
              </a:rPr>
              <a:t>receive information flowing from the Beirut Office, to the Field Office focal points, and then to the ROV Part-</a:t>
            </a:r>
            <a:r>
              <a:rPr lang="en-GB" sz="1200" b="0" i="0" u="none" strike="noStrike" kern="1200" baseline="0" dirty="0" err="1" smtClean="0">
                <a:solidFill>
                  <a:schemeClr val="tx1"/>
                </a:solidFill>
                <a:latin typeface="+mn-lt"/>
                <a:ea typeface="+mn-ea"/>
                <a:cs typeface="+mn-cs"/>
              </a:rPr>
              <a:t>ner</a:t>
            </a:r>
            <a:r>
              <a:rPr lang="en-GB" sz="1200" b="0" i="0" u="none" strike="noStrike" kern="1200" baseline="0" dirty="0" smtClean="0">
                <a:solidFill>
                  <a:schemeClr val="tx1"/>
                </a:solidFill>
                <a:latin typeface="+mn-lt"/>
                <a:ea typeface="+mn-ea"/>
                <a:cs typeface="+mn-cs"/>
              </a:rPr>
              <a:t> focal</a:t>
            </a:r>
          </a:p>
          <a:p>
            <a:r>
              <a:rPr lang="en-GB" sz="1200" b="0" i="0" u="none" strike="noStrike" kern="1200" baseline="0" dirty="0" smtClean="0">
                <a:solidFill>
                  <a:schemeClr val="tx1"/>
                </a:solidFill>
                <a:latin typeface="+mn-lt"/>
                <a:ea typeface="+mn-ea"/>
                <a:cs typeface="+mn-cs"/>
              </a:rPr>
              <a:t>points. The ROVs receive and share information by WhatsApp, and the flow of communication is two-way. While in</a:t>
            </a:r>
          </a:p>
          <a:p>
            <a:r>
              <a:rPr lang="en-GB" sz="1200" b="0" i="0" u="none" strike="noStrike" kern="1200" baseline="0" dirty="0" smtClean="0">
                <a:solidFill>
                  <a:schemeClr val="tx1"/>
                </a:solidFill>
                <a:latin typeface="+mn-lt"/>
                <a:ea typeface="+mn-ea"/>
                <a:cs typeface="+mn-cs"/>
              </a:rPr>
              <a:t>Jordan talking with Refugees through WhatsApp </a:t>
            </a:r>
            <a:r>
              <a:rPr lang="en-GB" sz="1200" b="1" i="1" u="none" strike="noStrike" kern="1200" baseline="0" dirty="0" smtClean="0">
                <a:solidFill>
                  <a:schemeClr val="tx1"/>
                </a:solidFill>
                <a:latin typeface="+mn-lt"/>
                <a:ea typeface="+mn-ea"/>
                <a:cs typeface="+mn-cs"/>
              </a:rPr>
              <a:t>in Arabic </a:t>
            </a:r>
            <a:r>
              <a:rPr lang="en-GB" sz="1200" b="0" i="0" u="none" strike="noStrike" kern="1200" baseline="0" dirty="0" smtClean="0">
                <a:solidFill>
                  <a:schemeClr val="tx1"/>
                </a:solidFill>
                <a:latin typeface="+mn-lt"/>
                <a:ea typeface="+mn-ea"/>
                <a:cs typeface="+mn-cs"/>
              </a:rPr>
              <a:t>is being implemented, as part of the over-all UNHCR plan</a:t>
            </a:r>
          </a:p>
          <a:p>
            <a:r>
              <a:rPr lang="en-GB" sz="1200" b="0" i="0" u="none" strike="noStrike" kern="1200" baseline="0" dirty="0" smtClean="0">
                <a:solidFill>
                  <a:schemeClr val="tx1"/>
                </a:solidFill>
                <a:latin typeface="+mn-lt"/>
                <a:ea typeface="+mn-ea"/>
                <a:cs typeface="+mn-cs"/>
              </a:rPr>
              <a:t>for communication with refugees in Jordan. The App is managed by an editor and all contributions are checked before</a:t>
            </a:r>
          </a:p>
          <a:p>
            <a:r>
              <a:rPr lang="en-GB" sz="1200" b="0" i="0" u="none" strike="noStrike" kern="1200" baseline="0" dirty="0" smtClean="0">
                <a:solidFill>
                  <a:schemeClr val="tx1"/>
                </a:solidFill>
                <a:latin typeface="+mn-lt"/>
                <a:ea typeface="+mn-ea"/>
                <a:cs typeface="+mn-cs"/>
              </a:rPr>
              <a:t>being sent, so that they are in line with UNHCR policies. These communications have as </a:t>
            </a:r>
            <a:r>
              <a:rPr lang="en-GB" sz="1200" b="0" i="0" u="none" strike="noStrike" kern="1200" baseline="0" dirty="0" err="1" smtClean="0">
                <a:solidFill>
                  <a:schemeClr val="tx1"/>
                </a:solidFill>
                <a:latin typeface="+mn-lt"/>
                <a:ea typeface="+mn-ea"/>
                <a:cs typeface="+mn-cs"/>
              </a:rPr>
              <a:t>recipi-ents</a:t>
            </a:r>
            <a:r>
              <a:rPr lang="en-GB" sz="1200" b="0" i="0" u="none" strike="noStrike" kern="1200" baseline="0" dirty="0" smtClean="0">
                <a:solidFill>
                  <a:schemeClr val="tx1"/>
                </a:solidFill>
                <a:latin typeface="+mn-lt"/>
                <a:ea typeface="+mn-ea"/>
                <a:cs typeface="+mn-cs"/>
              </a:rPr>
              <a:t> all refugees with</a:t>
            </a:r>
          </a:p>
          <a:p>
            <a:r>
              <a:rPr lang="en-GB" sz="1200" b="0" i="0" u="none" strike="noStrike" kern="1200" baseline="0" dirty="0" smtClean="0">
                <a:solidFill>
                  <a:schemeClr val="tx1"/>
                </a:solidFill>
                <a:latin typeface="+mn-lt"/>
                <a:ea typeface="+mn-ea"/>
                <a:cs typeface="+mn-cs"/>
              </a:rPr>
              <a:t>access to a smartphone, sharing text, photos, audio or even video messages.</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Home visits</a:t>
            </a:r>
          </a:p>
          <a:p>
            <a:r>
              <a:rPr lang="en-GB" sz="1200" b="0" i="0" u="none" strike="noStrike" kern="1200" baseline="0" dirty="0" smtClean="0">
                <a:solidFill>
                  <a:schemeClr val="tx1"/>
                </a:solidFill>
                <a:latin typeface="+mn-lt"/>
                <a:ea typeface="+mn-ea"/>
                <a:cs typeface="+mn-cs"/>
              </a:rPr>
              <a:t>Home visits are being conducted on monthly basis, in order to discuss refugees’ main concerns and gaps and to be able</a:t>
            </a:r>
          </a:p>
          <a:p>
            <a:r>
              <a:rPr lang="en-GB" sz="1200" b="0" i="0" u="none" strike="noStrike" kern="1200" baseline="0" dirty="0" smtClean="0">
                <a:solidFill>
                  <a:schemeClr val="tx1"/>
                </a:solidFill>
                <a:latin typeface="+mn-lt"/>
                <a:ea typeface="+mn-ea"/>
                <a:cs typeface="+mn-cs"/>
              </a:rPr>
              <a:t>to suggest solutions face to face. In Turkey house visits are being carried out reaching to refugees in their city of residence,</a:t>
            </a:r>
          </a:p>
          <a:p>
            <a:r>
              <a:rPr lang="en-GB" sz="1200" b="0" i="0" u="none" strike="noStrike" kern="1200" baseline="0" dirty="0" smtClean="0">
                <a:solidFill>
                  <a:schemeClr val="tx1"/>
                </a:solidFill>
                <a:latin typeface="+mn-lt"/>
                <a:ea typeface="+mn-ea"/>
                <a:cs typeface="+mn-cs"/>
              </a:rPr>
              <a:t>as well as </a:t>
            </a:r>
            <a:r>
              <a:rPr lang="en-GB" sz="1200" b="0" i="0" u="none" strike="noStrike" kern="1200" baseline="0" dirty="0" err="1" smtClean="0">
                <a:solidFill>
                  <a:schemeClr val="tx1"/>
                </a:solidFill>
                <a:latin typeface="+mn-lt"/>
                <a:ea typeface="+mn-ea"/>
                <a:cs typeface="+mn-cs"/>
              </a:rPr>
              <a:t>indi-vidual</a:t>
            </a:r>
            <a:r>
              <a:rPr lang="en-GB" sz="1200" b="0" i="0" u="none" strike="noStrike" kern="1200" baseline="0" dirty="0" smtClean="0">
                <a:solidFill>
                  <a:schemeClr val="tx1"/>
                </a:solidFill>
                <a:latin typeface="+mn-lt"/>
                <a:ea typeface="+mn-ea"/>
                <a:cs typeface="+mn-cs"/>
              </a:rPr>
              <a:t> and group meetings. An important mediation role between refugees and local authorities</a:t>
            </a:r>
          </a:p>
          <a:p>
            <a:r>
              <a:rPr lang="en-GB" sz="1200" b="0" i="0" u="none" strike="noStrike" kern="1200" baseline="0" dirty="0" smtClean="0">
                <a:solidFill>
                  <a:schemeClr val="tx1"/>
                </a:solidFill>
                <a:latin typeface="+mn-lt"/>
                <a:ea typeface="+mn-ea"/>
                <a:cs typeface="+mn-cs"/>
              </a:rPr>
              <a:t>is con-ducted, following up on highlighted issues with au-</a:t>
            </a:r>
            <a:r>
              <a:rPr lang="en-GB" sz="1200" b="0" i="0" u="none" strike="noStrike" kern="1200" baseline="0" dirty="0" err="1" smtClean="0">
                <a:solidFill>
                  <a:schemeClr val="tx1"/>
                </a:solidFill>
                <a:latin typeface="+mn-lt"/>
                <a:ea typeface="+mn-ea"/>
                <a:cs typeface="+mn-cs"/>
              </a:rPr>
              <a:t>thorities</a:t>
            </a:r>
            <a:r>
              <a:rPr lang="en-GB" sz="1200" b="0" i="0" u="none" strike="noStrike" kern="1200" baseline="0" dirty="0" smtClean="0">
                <a:solidFill>
                  <a:schemeClr val="tx1"/>
                </a:solidFill>
                <a:latin typeface="+mn-lt"/>
                <a:ea typeface="+mn-ea"/>
                <a:cs typeface="+mn-cs"/>
              </a:rPr>
              <a:t> on the spot, also follow up missions are conducted</a:t>
            </a:r>
          </a:p>
          <a:p>
            <a:r>
              <a:rPr lang="en-GB" sz="1200" b="0" i="0" u="none" strike="noStrike" kern="1200" baseline="0" dirty="0" smtClean="0">
                <a:solidFill>
                  <a:schemeClr val="tx1"/>
                </a:solidFill>
                <a:latin typeface="+mn-lt"/>
                <a:ea typeface="+mn-ea"/>
                <a:cs typeface="+mn-cs"/>
              </a:rPr>
              <a:t>to measure the impact of advocacy with authorities at central and local level.</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Call Center and Help Line</a:t>
            </a:r>
          </a:p>
          <a:p>
            <a:r>
              <a:rPr lang="en-GB" sz="1200" b="0" i="0" u="none" strike="noStrike" kern="1200" baseline="0" dirty="0" smtClean="0">
                <a:solidFill>
                  <a:schemeClr val="tx1"/>
                </a:solidFill>
                <a:latin typeface="+mn-lt"/>
                <a:ea typeface="+mn-ea"/>
                <a:cs typeface="+mn-cs"/>
              </a:rPr>
              <a:t>We are always connected with beneficiaries through direct hot-lines where they can get direct </a:t>
            </a:r>
            <a:r>
              <a:rPr lang="en-GB" sz="1200" b="0" i="0" u="none" strike="noStrike" kern="1200" baseline="0" dirty="0" err="1" smtClean="0">
                <a:solidFill>
                  <a:schemeClr val="tx1"/>
                </a:solidFill>
                <a:latin typeface="+mn-lt"/>
                <a:ea typeface="+mn-ea"/>
                <a:cs typeface="+mn-cs"/>
              </a:rPr>
              <a:t>ansewrs</a:t>
            </a:r>
            <a:r>
              <a:rPr lang="en-GB" sz="1200" b="0" i="0" u="none" strike="noStrike" kern="1200" baseline="0" dirty="0" smtClean="0">
                <a:solidFill>
                  <a:schemeClr val="tx1"/>
                </a:solidFill>
                <a:latin typeface="+mn-lt"/>
                <a:ea typeface="+mn-ea"/>
                <a:cs typeface="+mn-cs"/>
              </a:rPr>
              <a:t> about their</a:t>
            </a:r>
          </a:p>
          <a:p>
            <a:r>
              <a:rPr lang="en-GB" sz="1200" b="0" i="0" u="none" strike="noStrike" kern="1200" baseline="0" dirty="0" smtClean="0">
                <a:solidFill>
                  <a:schemeClr val="tx1"/>
                </a:solidFill>
                <a:latin typeface="+mn-lt"/>
                <a:ea typeface="+mn-ea"/>
                <a:cs typeface="+mn-cs"/>
              </a:rPr>
              <a:t>questions and concerns. For instance in Iraq, more than </a:t>
            </a:r>
            <a:r>
              <a:rPr lang="en-GB" sz="1200" b="1" i="1" u="none" strike="noStrike" kern="1200" baseline="0" dirty="0" smtClean="0">
                <a:solidFill>
                  <a:schemeClr val="tx1"/>
                </a:solidFill>
                <a:latin typeface="+mn-lt"/>
                <a:ea typeface="+mn-ea"/>
                <a:cs typeface="+mn-cs"/>
              </a:rPr>
              <a:t>45,496 calls </a:t>
            </a:r>
            <a:r>
              <a:rPr lang="en-GB" sz="1200" b="0" i="0" u="none" strike="noStrike" kern="1200" baseline="0" dirty="0" smtClean="0">
                <a:solidFill>
                  <a:schemeClr val="tx1"/>
                </a:solidFill>
                <a:latin typeface="+mn-lt"/>
                <a:ea typeface="+mn-ea"/>
                <a:cs typeface="+mn-cs"/>
              </a:rPr>
              <a:t>were received from the beginning of 2015 until</a:t>
            </a:r>
          </a:p>
          <a:p>
            <a:r>
              <a:rPr lang="en-GB" sz="1200" b="0" i="0" u="none" strike="noStrike" kern="1200" baseline="0" dirty="0" smtClean="0">
                <a:solidFill>
                  <a:schemeClr val="tx1"/>
                </a:solidFill>
                <a:latin typeface="+mn-lt"/>
                <a:ea typeface="+mn-ea"/>
                <a:cs typeface="+mn-cs"/>
              </a:rPr>
              <a:t>today.</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Website</a:t>
            </a:r>
          </a:p>
          <a:p>
            <a:r>
              <a:rPr lang="en-GB" sz="1200" b="0" i="0" u="none" strike="noStrike" kern="1200" baseline="0" dirty="0" smtClean="0">
                <a:solidFill>
                  <a:schemeClr val="tx1"/>
                </a:solidFill>
                <a:latin typeface="+mn-lt"/>
                <a:ea typeface="+mn-ea"/>
                <a:cs typeface="+mn-cs"/>
              </a:rPr>
              <a:t>Updates and information are easily shared through our websites with refugees, in order to keep them updated about</a:t>
            </a:r>
          </a:p>
          <a:p>
            <a:r>
              <a:rPr lang="en-GB" sz="1200" b="0" i="0" u="none" strike="noStrike" kern="1200" baseline="0" dirty="0" smtClean="0">
                <a:solidFill>
                  <a:schemeClr val="tx1"/>
                </a:solidFill>
                <a:latin typeface="+mn-lt"/>
                <a:ea typeface="+mn-ea"/>
                <a:cs typeface="+mn-cs"/>
              </a:rPr>
              <a:t>the status of their cases (Resettlement, RSD and financial request results). Lebanon’s websites witnessed around</a:t>
            </a:r>
          </a:p>
          <a:p>
            <a:r>
              <a:rPr lang="en-GB" sz="1200" b="1" i="1" u="none" strike="noStrike" kern="1200" baseline="0" dirty="0" smtClean="0">
                <a:solidFill>
                  <a:schemeClr val="tx1"/>
                </a:solidFill>
                <a:latin typeface="+mn-lt"/>
                <a:ea typeface="+mn-ea"/>
                <a:cs typeface="+mn-cs"/>
              </a:rPr>
              <a:t>83,000 views </a:t>
            </a:r>
            <a:r>
              <a:rPr lang="en-GB" sz="1200" b="0" i="0" u="none" strike="noStrike" kern="1200" baseline="0" dirty="0" smtClean="0">
                <a:solidFill>
                  <a:schemeClr val="tx1"/>
                </a:solidFill>
                <a:latin typeface="+mn-lt"/>
                <a:ea typeface="+mn-ea"/>
                <a:cs typeface="+mn-cs"/>
              </a:rPr>
              <a:t>during September only.</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Daily filtration and </a:t>
            </a:r>
            <a:r>
              <a:rPr lang="en-GB" sz="1200" b="1" i="0" u="none" strike="noStrike" kern="1200" baseline="0" dirty="0" err="1" smtClean="0">
                <a:solidFill>
                  <a:schemeClr val="tx1"/>
                </a:solidFill>
                <a:latin typeface="+mn-lt"/>
                <a:ea typeface="+mn-ea"/>
                <a:cs typeface="+mn-cs"/>
              </a:rPr>
              <a:t>Counseling</a:t>
            </a:r>
            <a:endParaRPr lang="en-GB" sz="1200" b="1"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One on one visits and interviews with beneficiaries are taking place in all camps by UNHCR qualified team.</a:t>
            </a:r>
          </a:p>
          <a:p>
            <a:r>
              <a:rPr lang="en-GB" sz="1200" b="1" i="1" u="none" strike="noStrike" kern="1200" baseline="0" dirty="0" smtClean="0">
                <a:solidFill>
                  <a:schemeClr val="tx1"/>
                </a:solidFill>
                <a:latin typeface="+mn-lt"/>
                <a:ea typeface="+mn-ea"/>
                <a:cs typeface="+mn-cs"/>
              </a:rPr>
              <a:t>1,781 </a:t>
            </a:r>
            <a:r>
              <a:rPr lang="en-GB" sz="1200" b="1" i="1" u="none" strike="noStrike" kern="1200" baseline="0" dirty="0" err="1" smtClean="0">
                <a:solidFill>
                  <a:schemeClr val="tx1"/>
                </a:solidFill>
                <a:latin typeface="+mn-lt"/>
                <a:ea typeface="+mn-ea"/>
                <a:cs typeface="+mn-cs"/>
              </a:rPr>
              <a:t>counsling</a:t>
            </a:r>
            <a:r>
              <a:rPr lang="en-GB" sz="1200" b="1" i="1" u="none" strike="noStrike" kern="1200" baseline="0" dirty="0" smtClean="0">
                <a:solidFill>
                  <a:schemeClr val="tx1"/>
                </a:solidFill>
                <a:latin typeface="+mn-lt"/>
                <a:ea typeface="+mn-ea"/>
                <a:cs typeface="+mn-cs"/>
              </a:rPr>
              <a:t> and help desk interviews </a:t>
            </a:r>
            <a:r>
              <a:rPr lang="en-GB" sz="1200" b="0" i="0" u="none" strike="noStrike" kern="1200" baseline="0" dirty="0" smtClean="0">
                <a:solidFill>
                  <a:schemeClr val="tx1"/>
                </a:solidFill>
                <a:latin typeface="+mn-lt"/>
                <a:ea typeface="+mn-ea"/>
                <a:cs typeface="+mn-cs"/>
              </a:rPr>
              <a:t>were conducted during 2015 in Jordan. While a written case study was</a:t>
            </a:r>
          </a:p>
          <a:p>
            <a:r>
              <a:rPr lang="en-GB" sz="1200" b="0" i="0" u="none" strike="noStrike" kern="1200" baseline="0" dirty="0" smtClean="0">
                <a:solidFill>
                  <a:schemeClr val="tx1"/>
                </a:solidFill>
                <a:latin typeface="+mn-lt"/>
                <a:ea typeface="+mn-ea"/>
                <a:cs typeface="+mn-cs"/>
              </a:rPr>
              <a:t>conducted by Syria on its training of trainers programme for UNHCR, partners and volunteers on citizen media awareness</a:t>
            </a:r>
          </a:p>
          <a:p>
            <a:r>
              <a:rPr lang="en-GB" sz="1200" b="0" i="0" u="none" strike="noStrike" kern="1200" baseline="0" dirty="0" smtClean="0">
                <a:solidFill>
                  <a:schemeClr val="tx1"/>
                </a:solidFill>
                <a:latin typeface="+mn-lt"/>
                <a:ea typeface="+mn-ea"/>
                <a:cs typeface="+mn-cs"/>
              </a:rPr>
              <a:t>and communication essentials.</a:t>
            </a:r>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20</a:t>
            </a:fld>
            <a:endParaRPr lang="en-GB"/>
          </a:p>
        </p:txBody>
      </p:sp>
    </p:spTree>
    <p:extLst>
      <p:ext uri="{BB962C8B-B14F-4D97-AF65-F5344CB8AC3E}">
        <p14:creationId xmlns:p14="http://schemas.microsoft.com/office/powerpoint/2010/main" val="177722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D9AE4D-7323-45C4-BAD4-B787729EA6CE}" type="slidenum">
              <a:rPr lang="en-GB" smtClean="0"/>
              <a:t>21</a:t>
            </a:fld>
            <a:endParaRPr lang="en-GB"/>
          </a:p>
        </p:txBody>
      </p:sp>
    </p:spTree>
    <p:extLst>
      <p:ext uri="{BB962C8B-B14F-4D97-AF65-F5344CB8AC3E}">
        <p14:creationId xmlns:p14="http://schemas.microsoft.com/office/powerpoint/2010/main" val="337316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D9AE4D-7323-45C4-BAD4-B787729EA6CE}" type="slidenum">
              <a:rPr lang="en-GB" smtClean="0"/>
              <a:t>22</a:t>
            </a:fld>
            <a:endParaRPr lang="en-GB"/>
          </a:p>
        </p:txBody>
      </p:sp>
    </p:spTree>
    <p:extLst>
      <p:ext uri="{BB962C8B-B14F-4D97-AF65-F5344CB8AC3E}">
        <p14:creationId xmlns:p14="http://schemas.microsoft.com/office/powerpoint/2010/main" val="690248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035FED-AE9A-485E-9072-C1CDEDD93FC9}"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180241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24</a:t>
            </a:fld>
            <a:endParaRPr lang="en-GB"/>
          </a:p>
        </p:txBody>
      </p:sp>
    </p:spTree>
    <p:extLst>
      <p:ext uri="{BB962C8B-B14F-4D97-AF65-F5344CB8AC3E}">
        <p14:creationId xmlns:p14="http://schemas.microsoft.com/office/powerpoint/2010/main" val="3291735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US" sz="1200" b="1" i="0" kern="1200" dirty="0" smtClean="0">
                <a:solidFill>
                  <a:schemeClr val="tx1"/>
                </a:solidFill>
                <a:effectLst/>
                <a:latin typeface="+mn-lt"/>
                <a:ea typeface="+mn-ea"/>
                <a:cs typeface="+mn-cs"/>
              </a:rPr>
              <a:t>Partnerships</a:t>
            </a:r>
            <a:endParaRPr lang="en-GB" sz="1200" b="1" i="0" kern="1200" dirty="0" smtClean="0">
              <a:solidFill>
                <a:schemeClr val="tx1"/>
              </a:solidFill>
              <a:effectLst/>
              <a:latin typeface="+mn-lt"/>
              <a:ea typeface="+mn-ea"/>
              <a:cs typeface="+mn-cs"/>
            </a:endParaRPr>
          </a:p>
          <a:p>
            <a:pPr marL="628650" marR="0" lvl="1" indent="-171450" algn="just"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challenges we face today demand a </a:t>
            </a:r>
            <a:r>
              <a:rPr lang="en-GB" sz="1200" b="1" kern="1200" dirty="0" smtClean="0">
                <a:solidFill>
                  <a:schemeClr val="tx1"/>
                </a:solidFill>
                <a:effectLst/>
                <a:latin typeface="+mn-lt"/>
                <a:ea typeface="+mn-ea"/>
                <a:cs typeface="+mn-cs"/>
              </a:rPr>
              <a:t>coordinated and comprehensive response</a:t>
            </a:r>
            <a:r>
              <a:rPr lang="en-GB" sz="1200" kern="1200" dirty="0" smtClean="0">
                <a:solidFill>
                  <a:schemeClr val="tx1"/>
                </a:solidFill>
                <a:effectLst/>
                <a:latin typeface="+mn-lt"/>
                <a:ea typeface="+mn-ea"/>
                <a:cs typeface="+mn-cs"/>
              </a:rPr>
              <a:t> and therefore, </a:t>
            </a:r>
            <a:r>
              <a:rPr lang="en-GB" sz="1200" b="1" kern="1200" dirty="0" smtClean="0">
                <a:solidFill>
                  <a:schemeClr val="tx1"/>
                </a:solidFill>
                <a:effectLst/>
                <a:latin typeface="+mn-lt"/>
                <a:ea typeface="+mn-ea"/>
                <a:cs typeface="+mn-cs"/>
              </a:rPr>
              <a:t>partnership is key across the region</a:t>
            </a:r>
            <a:r>
              <a:rPr lang="en-GB" sz="1200" kern="1200" dirty="0" smtClean="0">
                <a:solidFill>
                  <a:schemeClr val="tx1"/>
                </a:solidFill>
                <a:effectLst/>
                <a:latin typeface="+mn-lt"/>
                <a:ea typeface="+mn-ea"/>
                <a:cs typeface="+mn-cs"/>
              </a:rPr>
              <a:t>. Cooperation with other multilateral regional organizations including the </a:t>
            </a:r>
            <a:r>
              <a:rPr lang="en-GB" sz="1200" b="1" kern="1200" dirty="0" smtClean="0">
                <a:solidFill>
                  <a:schemeClr val="tx1"/>
                </a:solidFill>
                <a:effectLst/>
                <a:latin typeface="+mn-lt"/>
                <a:ea typeface="+mn-ea"/>
                <a:cs typeface="+mn-cs"/>
              </a:rPr>
              <a:t>League of Arab States</a:t>
            </a:r>
            <a:r>
              <a:rPr lang="en-GB" sz="1200" kern="1200" dirty="0" smtClean="0">
                <a:solidFill>
                  <a:schemeClr val="tx1"/>
                </a:solidFill>
                <a:effectLst/>
                <a:latin typeface="+mn-lt"/>
                <a:ea typeface="+mn-ea"/>
                <a:cs typeface="+mn-cs"/>
              </a:rPr>
              <a:t> and the </a:t>
            </a:r>
            <a:r>
              <a:rPr lang="en-GB" sz="1200" b="1" kern="1200" dirty="0" smtClean="0">
                <a:solidFill>
                  <a:schemeClr val="tx1"/>
                </a:solidFill>
                <a:effectLst/>
                <a:latin typeface="+mn-lt"/>
                <a:ea typeface="+mn-ea"/>
                <a:cs typeface="+mn-cs"/>
              </a:rPr>
              <a:t>Organization of Islamic Cooperation Committee</a:t>
            </a:r>
            <a:r>
              <a:rPr lang="en-GB" sz="1200" kern="1200" dirty="0" smtClean="0">
                <a:solidFill>
                  <a:schemeClr val="tx1"/>
                </a:solidFill>
                <a:effectLst/>
                <a:latin typeface="+mn-lt"/>
                <a:ea typeface="+mn-ea"/>
                <a:cs typeface="+mn-cs"/>
              </a:rPr>
              <a:t> (OIC) continue to advance significantly in order to widen protection space of displaced persons in the Arab and Muslim world. </a:t>
            </a:r>
          </a:p>
          <a:p>
            <a:pPr marL="628650" marR="0" lvl="1" indent="-171450" algn="just"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UNHCR has been working closely on mobilizing public, political, financial and operational support through strategic partnerships, UNHCR’s advocacy with public and private entities in the GCC countries resulting in substantial contributions for UNHCR operations. </a:t>
            </a:r>
          </a:p>
          <a:p>
            <a:pPr marL="628650" marR="0" lvl="1" indent="-171450" algn="just"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In February of this year, </a:t>
            </a:r>
            <a:r>
              <a:rPr lang="en-GB" sz="1200" b="1" kern="1200" dirty="0" smtClean="0">
                <a:solidFill>
                  <a:schemeClr val="tx1"/>
                </a:solidFill>
                <a:effectLst/>
                <a:latin typeface="+mn-lt"/>
                <a:ea typeface="+mn-ea"/>
                <a:cs typeface="+mn-cs"/>
              </a:rPr>
              <a:t>an innovative Partnerships Platform</a:t>
            </a:r>
            <a:r>
              <a:rPr lang="en-GB" sz="1200" kern="1200" dirty="0" smtClean="0">
                <a:solidFill>
                  <a:schemeClr val="tx1"/>
                </a:solidFill>
                <a:effectLst/>
                <a:latin typeface="+mn-lt"/>
                <a:ea typeface="+mn-ea"/>
                <a:cs typeface="+mn-cs"/>
              </a:rPr>
              <a:t> for partners in the private sector interested in contributing to UNHCR was launched, and will continue to develop in the coming months. This is the first such online platform of its kind and has the potentially to galvanize heightened support from new stakeholders. </a:t>
            </a:r>
          </a:p>
          <a:p>
            <a:pPr marL="628650" marR="0" lvl="1"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b="1" kern="1200" dirty="0" smtClean="0">
                <a:solidFill>
                  <a:schemeClr val="tx1"/>
                </a:solidFill>
                <a:effectLst/>
                <a:latin typeface="+mn-lt"/>
                <a:ea typeface="+mn-ea"/>
                <a:cs typeface="+mn-cs"/>
              </a:rPr>
              <a:t>Civil society</a:t>
            </a:r>
            <a:r>
              <a:rPr lang="en-GB" sz="1200" kern="1200" dirty="0" smtClean="0">
                <a:solidFill>
                  <a:schemeClr val="tx1"/>
                </a:solidFill>
                <a:effectLst/>
                <a:latin typeface="+mn-lt"/>
                <a:ea typeface="+mn-ea"/>
                <a:cs typeface="+mn-cs"/>
              </a:rPr>
              <a:t> continues to be a crucial partner for UNHCR in the region. In 2015, plans are underway towards establishing a “</a:t>
            </a:r>
            <a:r>
              <a:rPr lang="en-GB" sz="1200" b="1" kern="1200" dirty="0" smtClean="0">
                <a:solidFill>
                  <a:schemeClr val="tx1"/>
                </a:solidFill>
                <a:effectLst/>
                <a:latin typeface="+mn-lt"/>
                <a:ea typeface="+mn-ea"/>
                <a:cs typeface="+mn-cs"/>
              </a:rPr>
              <a:t>MENA Civil Society for Displacement Network</a:t>
            </a:r>
            <a:r>
              <a:rPr lang="en-GB" sz="1200" kern="1200" dirty="0" smtClean="0">
                <a:solidFill>
                  <a:schemeClr val="tx1"/>
                </a:solidFill>
                <a:effectLst/>
                <a:latin typeface="+mn-lt"/>
                <a:ea typeface="+mn-ea"/>
                <a:cs typeface="+mn-cs"/>
              </a:rPr>
              <a:t>” to provide a platform for civil society associations and NGOs in the region.</a:t>
            </a:r>
          </a:p>
          <a:p>
            <a:pPr marL="628650" marR="0" lvl="1" indent="-1714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Plans are underway to develop a MENA-wide network of local and regional civil society actors to strengthen advocacy on displacement issues, build national capacities and share lessons learned on an array of issues, including emergency response and protection.</a:t>
            </a:r>
          </a:p>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25</a:t>
            </a:fld>
            <a:endParaRPr lang="en-GB"/>
          </a:p>
        </p:txBody>
      </p:sp>
    </p:spTree>
    <p:extLst>
      <p:ext uri="{BB962C8B-B14F-4D97-AF65-F5344CB8AC3E}">
        <p14:creationId xmlns:p14="http://schemas.microsoft.com/office/powerpoint/2010/main" val="335633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D9AE4D-7323-45C4-BAD4-B787729EA6CE}" type="slidenum">
              <a:rPr lang="en-GB" smtClean="0"/>
              <a:t>26</a:t>
            </a:fld>
            <a:endParaRPr lang="en-GB"/>
          </a:p>
        </p:txBody>
      </p:sp>
    </p:spTree>
    <p:extLst>
      <p:ext uri="{BB962C8B-B14F-4D97-AF65-F5344CB8AC3E}">
        <p14:creationId xmlns:p14="http://schemas.microsoft.com/office/powerpoint/2010/main" val="122431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Urban refugees are often confronted with a wide range of legal, financial, cultural and linguistic barriers in their efforts to establish sustainable livelihoods. In many cases, they have little alternative but to join the informal economy, and as a result of overcrowding created by urbanization, they often find themselves competing with large numbers of poor local people for jobs that are hazardous and poorly paid. In some cases, employers may actually choose to engage refugees rather than nationals, but only because they are less likely to complain or seek redress if they are treated unfairly. </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the extent possible, in respect of national laws and in close cooperation with the authorities, UNHCR supports the efforts of urban refugees to become self-reliant, both by means of employment or self-employment. In pursuit of that objective, the Office works in close partnership with the authorities, development agencies, microfinance organizations, banks, the private sector and civil society institutions, especially those that have experience in the area of livelihoods and have a good knowledge of local market constraints and opportunities. </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One of the most difficult questions confronting UNHCR in urban contexts is whether to promote refugee livelihoods and self-reliance in countries where they are denied the right to gain an income under national law and practice. UNHCR will in the first instance explore every opportunity to encourage the authorities to be more flexible in their legislation and practice so as to facilitate the economic activities of urban refugees.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such situations, UNHCR’s will explore the opportunities that exist to support the efforts of refugees to become self-reliant in an unobtrusive manner, focusing on activities such as the establishment of small-scale and home-based enterprises. UNHCR’s advocacy efforts will draw attention to the fact that providing refugees with skills is a valuable way of retaining their dignity, maintaining their social capital, preparing them for durable solutions and alleviating any pressure they might place on national services and welfare systems. </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27</a:t>
            </a:fld>
            <a:endParaRPr lang="en-GB"/>
          </a:p>
        </p:txBody>
      </p:sp>
    </p:spTree>
    <p:extLst>
      <p:ext uri="{BB962C8B-B14F-4D97-AF65-F5344CB8AC3E}">
        <p14:creationId xmlns:p14="http://schemas.microsoft.com/office/powerpoint/2010/main" val="2743841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Reasons for onward movement</a:t>
            </a:r>
          </a:p>
          <a:p>
            <a:pPr marL="0" indent="0">
              <a:buFont typeface="Arial" panose="020B0604020202020204" pitchFamily="34" charset="0"/>
              <a:buNone/>
            </a:pPr>
            <a:r>
              <a:rPr lang="x-none" sz="1200" kern="1200" dirty="0" smtClean="0">
                <a:solidFill>
                  <a:schemeClr val="tx1"/>
                </a:solidFill>
                <a:effectLst/>
                <a:latin typeface="+mn-lt"/>
                <a:ea typeface="+mn-ea"/>
                <a:cs typeface="+mn-cs"/>
              </a:rPr>
              <a:t>The spike in Syrian refugees arriving in Europe, including from Syria directly, is mainly due to the loss of hope that a political solution and for their future. Among the main reasons for onward movements of refugees from the region, which is expected to increase (according to ongoing intention surveys) are limited livelihood opportunities (access to income), hurdles to renew legal residency, and limited education opportunities. The cuts in humanitarian assistance have also been a trigger, as their impact was immediately felt by the refugee community.</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r>
              <a:rPr lang="en-US" sz="1200" b="1" kern="1200" dirty="0" smtClean="0">
                <a:solidFill>
                  <a:schemeClr val="tx1"/>
                </a:solidFill>
                <a:effectLst/>
                <a:latin typeface="+mn-lt"/>
                <a:ea typeface="+mn-ea"/>
                <a:cs typeface="+mn-cs"/>
              </a:rPr>
              <a:t>The spike in Syrian refugees arriving</a:t>
            </a:r>
            <a:r>
              <a:rPr lang="en-US" sz="1200" b="1" kern="1200" baseline="0" dirty="0" smtClean="0">
                <a:solidFill>
                  <a:schemeClr val="tx1"/>
                </a:solidFill>
                <a:effectLst/>
                <a:latin typeface="+mn-lt"/>
                <a:ea typeface="+mn-ea"/>
                <a:cs typeface="+mn-cs"/>
              </a:rPr>
              <a:t> in Europe, including from Syria directly, is mainly due to the loss of hope that a political solution and for their future. Among the main reasons for onward movements of refugees from the region, which is expected to increase (according to ongoing intention surveys) are limited livelihood opportunities (access to income), hurdles to renew legal residency and limited education opportunities. The cuts in humanitarian assistance have also been a </a:t>
            </a:r>
            <a:r>
              <a:rPr lang="en-US" sz="1200" b="1" kern="1200" baseline="0" dirty="0" err="1" smtClean="0">
                <a:solidFill>
                  <a:schemeClr val="tx1"/>
                </a:solidFill>
                <a:effectLst/>
                <a:latin typeface="+mn-lt"/>
                <a:ea typeface="+mn-ea"/>
                <a:cs typeface="+mn-cs"/>
              </a:rPr>
              <a:t>atrigger</a:t>
            </a:r>
            <a:r>
              <a:rPr lang="en-US" sz="1200" b="1" kern="1200" baseline="0" dirty="0" smtClean="0">
                <a:solidFill>
                  <a:schemeClr val="tx1"/>
                </a:solidFill>
                <a:effectLst/>
                <a:latin typeface="+mn-lt"/>
                <a:ea typeface="+mn-ea"/>
                <a:cs typeface="+mn-cs"/>
              </a:rPr>
              <a:t>, as their impact was immediately felt by the </a:t>
            </a:r>
            <a:endParaRPr lang="en-US" sz="1200" b="1"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UNHCR’s monitoring</a:t>
            </a:r>
            <a:endParaRPr lang="en-GB" sz="1200" kern="1200" dirty="0" smtClean="0">
              <a:solidFill>
                <a:schemeClr val="tx1"/>
              </a:solidFill>
              <a:effectLst/>
              <a:latin typeface="+mn-lt"/>
              <a:ea typeface="+mn-ea"/>
              <a:cs typeface="+mn-cs"/>
            </a:endParaRPr>
          </a:p>
          <a:p>
            <a:pPr lvl="0"/>
            <a:r>
              <a:rPr lang="x-none" sz="1200" kern="1200" dirty="0" smtClean="0">
                <a:solidFill>
                  <a:schemeClr val="tx1"/>
                </a:solidFill>
                <a:effectLst/>
                <a:latin typeface="+mn-lt"/>
                <a:ea typeface="+mn-ea"/>
                <a:cs typeface="+mn-cs"/>
              </a:rPr>
              <a:t>In all operations in the region, UNHCR and partners are undertaking efforts, through regular protection monitoring and interventions (border monitoring, continuous registration, surveys, key informants as well as interaction with refugees, including focus-group discussion) to continuously improve understanding and analysis of movement trends. </a:t>
            </a:r>
            <a:r>
              <a:rPr lang="en-US"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In this context, it is important, however, to note, that information in terms of the volume of such movements, is not comprehensive. There are Syrians staying in countries in the region who are not registered with UNHCR and for whom limited information is available. </a:t>
            </a:r>
            <a:endParaRPr lang="en-GB" sz="1200" kern="1200" dirty="0" smtClean="0">
              <a:solidFill>
                <a:schemeClr val="tx1"/>
              </a:solidFill>
              <a:effectLst/>
              <a:latin typeface="+mn-lt"/>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AFE229B-5CFD-418C-B613-76DBF8B2A5B0}" type="slidenum">
              <a:rPr lang="en-GB" smtClean="0"/>
              <a:t>28</a:t>
            </a:fld>
            <a:endParaRPr lang="en-GB"/>
          </a:p>
        </p:txBody>
      </p:sp>
    </p:spTree>
    <p:extLst>
      <p:ext uri="{BB962C8B-B14F-4D97-AF65-F5344CB8AC3E}">
        <p14:creationId xmlns:p14="http://schemas.microsoft.com/office/powerpoint/2010/main" val="2594688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Asylum Trends in Europe- New Asylum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Jan-Oct 2015: EU 877,258 new asylum applications compared to 443,149 for same period in 2014, Europe-38 1,350,163 compared to 556,556 same period 2014 (provisional data, no data for September and October for some countries). </a:t>
            </a:r>
          </a:p>
          <a:p>
            <a:r>
              <a:rPr lang="en-GB" sz="1200" b="0" i="0" u="none" strike="noStrike" kern="1200" baseline="0" dirty="0" smtClean="0">
                <a:solidFill>
                  <a:schemeClr val="tx1"/>
                </a:solidFill>
                <a:latin typeface="+mn-lt"/>
                <a:ea typeface="+mn-ea"/>
                <a:cs typeface="+mn-cs"/>
              </a:rPr>
              <a:t>o Top receiving countries in the EU Jan-Oct 2015: Germany (315,150), Hungary (173,503), Sweden (106,919), France (47,694) and Italy (47,428). </a:t>
            </a:r>
          </a:p>
          <a:p>
            <a:r>
              <a:rPr lang="en-GB" sz="1200" b="0" i="0" u="none" strike="noStrike" kern="1200" baseline="0" dirty="0" smtClean="0">
                <a:solidFill>
                  <a:schemeClr val="tx1"/>
                </a:solidFill>
                <a:latin typeface="+mn-lt"/>
                <a:ea typeface="+mn-ea"/>
                <a:cs typeface="+mn-cs"/>
              </a:rPr>
              <a:t>o Top nationalities in the EU: Syria, Afghanistan, Serbia and Kosovo (S/RES 1244 (1999)), Iraq, Albania. </a:t>
            </a:r>
          </a:p>
          <a:p>
            <a:r>
              <a:rPr lang="en-GB" sz="1200" b="0" i="0" u="none" strike="noStrike" kern="1200" baseline="0" dirty="0" smtClean="0">
                <a:solidFill>
                  <a:schemeClr val="tx1"/>
                </a:solidFill>
                <a:latin typeface="+mn-lt"/>
                <a:ea typeface="+mn-ea"/>
                <a:cs typeface="+mn-cs"/>
              </a:rPr>
              <a:t>o Top receiving countries in Europe 38 Jan-Sep 2015: Serbia and Kosovo (S/RES 1244 (1999)) (335,301), Germany (315,150), Hungary (173,503), Turkey (89,299), and Sweden (106,919). </a:t>
            </a:r>
          </a:p>
          <a:p>
            <a:r>
              <a:rPr lang="en-GB" sz="1200" b="0" i="0" u="none" strike="noStrike" kern="1200" baseline="0" dirty="0" smtClean="0">
                <a:solidFill>
                  <a:schemeClr val="tx1"/>
                </a:solidFill>
                <a:latin typeface="+mn-lt"/>
                <a:ea typeface="+mn-ea"/>
                <a:cs typeface="+mn-cs"/>
              </a:rPr>
              <a:t>o Top nationalities in Europe 38: Syria, Afghanistan, Iraq, Serbia and Kosovo (S/RES 1244 (1999)) and Albania. </a:t>
            </a:r>
          </a:p>
          <a:p>
            <a:r>
              <a:rPr lang="en-GB" sz="1200" b="0" i="0" u="none" strike="noStrike" kern="1200" baseline="0" dirty="0" smtClean="0">
                <a:solidFill>
                  <a:schemeClr val="tx1"/>
                </a:solidFill>
                <a:latin typeface="+mn-lt"/>
                <a:ea typeface="+mn-ea"/>
                <a:cs typeface="+mn-cs"/>
              </a:rPr>
              <a:t>o Total new asylum applications 2014: 565,241 in the EU and 708,676 in 38 countries in Europe. </a:t>
            </a:r>
          </a:p>
          <a:p>
            <a:r>
              <a:rPr lang="en-GB" sz="1200" b="0" i="0" u="none" strike="noStrike" kern="1200" baseline="0" dirty="0" smtClean="0">
                <a:solidFill>
                  <a:schemeClr val="tx1"/>
                </a:solidFill>
                <a:latin typeface="+mn-lt"/>
                <a:ea typeface="+mn-ea"/>
                <a:cs typeface="+mn-cs"/>
              </a:rPr>
              <a:t>o In 2014, EU States together accounted for 80% of all new asylum claims submitted in Europe. Germany and Sweden accounted for 44% of asylum claims in the EU. </a:t>
            </a:r>
          </a:p>
          <a:p>
            <a:r>
              <a:rPr lang="en-GB" sz="1200" b="0" i="0" u="none" strike="noStrike" kern="1200" baseline="0" dirty="0" smtClean="0">
                <a:solidFill>
                  <a:schemeClr val="tx1"/>
                </a:solidFill>
                <a:latin typeface="+mn-lt"/>
                <a:ea typeface="+mn-ea"/>
                <a:cs typeface="+mn-cs"/>
              </a:rPr>
              <a:t>o Overall protection rate EU in second quarter of 2015: 46% (Eurostat, see here).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Syrians in Europe </a:t>
            </a:r>
            <a:r>
              <a:rPr lang="en-GB" sz="1200" b="0" i="0" u="none" strike="noStrike" kern="1200" baseline="0" dirty="0" smtClean="0">
                <a:solidFill>
                  <a:schemeClr val="tx1"/>
                </a:solidFill>
                <a:latin typeface="+mn-lt"/>
                <a:ea typeface="+mn-ea"/>
                <a:cs typeface="+mn-cs"/>
              </a:rPr>
              <a:t>o</a:t>
            </a:r>
          </a:p>
          <a:p>
            <a:r>
              <a:rPr lang="en-GB" sz="1200" b="0" i="0" u="none" strike="noStrike" kern="1200" baseline="0" dirty="0" smtClean="0">
                <a:solidFill>
                  <a:schemeClr val="tx1"/>
                </a:solidFill>
                <a:latin typeface="+mn-lt"/>
                <a:ea typeface="+mn-ea"/>
                <a:cs typeface="+mn-cs"/>
              </a:rPr>
              <a:t>Beginning of conflict Apr 2011- Sep 2015: 468,299 new asylum applications of Syrians in the EU+ (125,666 in 2014) and 679,240 in 37 countries in Europe (137,947 in 2014). </a:t>
            </a:r>
          </a:p>
          <a:p>
            <a:r>
              <a:rPr lang="en-GB" sz="1200" b="0" i="0" u="none" strike="noStrike" kern="1200" baseline="0" dirty="0" smtClean="0">
                <a:solidFill>
                  <a:schemeClr val="tx1"/>
                </a:solidFill>
                <a:latin typeface="+mn-lt"/>
                <a:ea typeface="+mn-ea"/>
                <a:cs typeface="+mn-cs"/>
              </a:rPr>
              <a:t>o These numbers represent slightly more than 10% of Syrians who have fled the conflict seeking safety in Europe (excluding Turkey, where the authorities have registered over 2 million Syrian refugees). </a:t>
            </a:r>
          </a:p>
          <a:p>
            <a:r>
              <a:rPr lang="en-GB" sz="1200" b="0" i="0" u="none" strike="noStrike" kern="1200" baseline="0" dirty="0" smtClean="0">
                <a:solidFill>
                  <a:schemeClr val="tx1"/>
                </a:solidFill>
                <a:latin typeface="+mn-lt"/>
                <a:ea typeface="+mn-ea"/>
                <a:cs typeface="+mn-cs"/>
              </a:rPr>
              <a:t>o Two countries - Germany and Sweden - have received 53% of all applications in EU+. </a:t>
            </a:r>
          </a:p>
          <a:p>
            <a:r>
              <a:rPr lang="en-GB" sz="1200" b="0" i="0" u="none" strike="noStrike" kern="1200" baseline="0" dirty="0" smtClean="0">
                <a:solidFill>
                  <a:schemeClr val="tx1"/>
                </a:solidFill>
                <a:latin typeface="+mn-lt"/>
                <a:ea typeface="+mn-ea"/>
                <a:cs typeface="+mn-cs"/>
              </a:rPr>
              <a:t>o Including the next top 5 countries (Hungary, Austria, the Netherlands, Bulgaria and Denmark) the total reaches 85% of all new asylum applications from Syrians in the EU+. </a:t>
            </a:r>
          </a:p>
          <a:p>
            <a:r>
              <a:rPr lang="en-GB" sz="1200" b="0" i="0" u="none" strike="noStrike" kern="1200" baseline="0" dirty="0" smtClean="0">
                <a:solidFill>
                  <a:schemeClr val="tx1"/>
                </a:solidFill>
                <a:latin typeface="+mn-lt"/>
                <a:ea typeface="+mn-ea"/>
                <a:cs typeface="+mn-cs"/>
              </a:rPr>
              <a:t>o Protection rate EU in 2014: 95% (51% refugee status, 43% subsidiary protection and 1% humanitarian reasons) (Eurostat, see annual report). Second quarter of 2015: 95% (73% refugee status, 22% subsidiary protection) o Syrians are the number 1 nationality of sea arrivals in the Mediterranean in 2015 with 52% of all arrivals, and 63% of the arrivals in Greece (as of 29 of October). </a:t>
            </a:r>
          </a:p>
          <a:p>
            <a:r>
              <a:rPr lang="en-GB" sz="1200" b="0" i="0" u="none" strike="noStrike" kern="1200" baseline="0" dirty="0" smtClean="0">
                <a:solidFill>
                  <a:schemeClr val="tx1"/>
                </a:solidFill>
                <a:latin typeface="+mn-lt"/>
                <a:ea typeface="+mn-ea"/>
                <a:cs typeface="+mn-cs"/>
              </a:rPr>
              <a:t>o Total pledges for Syrian resettlement and other forms of admission: 130,408 (85,492 from European countries). </a:t>
            </a:r>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29</a:t>
            </a:fld>
            <a:endParaRPr lang="en-GB"/>
          </a:p>
        </p:txBody>
      </p:sp>
    </p:spTree>
    <p:extLst>
      <p:ext uri="{BB962C8B-B14F-4D97-AF65-F5344CB8AC3E}">
        <p14:creationId xmlns:p14="http://schemas.microsoft.com/office/powerpoint/2010/main" val="215655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altLang="en-US" b="1" u="sng" dirty="0" smtClean="0">
                <a:solidFill>
                  <a:srgbClr val="FF0000"/>
                </a:solidFill>
                <a:ea typeface="MS PGothic" pitchFamily="34" charset="-128"/>
              </a:rPr>
              <a:t>General Introduction</a:t>
            </a:r>
            <a:r>
              <a:rPr lang="en-US" altLang="en-US" b="1" dirty="0" smtClean="0">
                <a:ea typeface="MS PGothic" pitchFamily="34" charset="-128"/>
              </a:rPr>
              <a:t>:</a:t>
            </a:r>
          </a:p>
          <a:p>
            <a:pPr algn="just">
              <a:defRPr/>
            </a:pPr>
            <a:endParaRPr lang="en-US" altLang="en-US" b="1" dirty="0" smtClean="0">
              <a:ea typeface="MS PGothic" pitchFamily="34" charset="-128"/>
            </a:endParaRPr>
          </a:p>
          <a:p>
            <a:pPr marL="171450" indent="-171450" algn="just">
              <a:buFont typeface="Arial" panose="020B0604020202020204" pitchFamily="34" charset="0"/>
              <a:buChar char="•"/>
              <a:defRPr/>
            </a:pPr>
            <a:r>
              <a:rPr lang="en-US" altLang="en-US" b="1" dirty="0" smtClean="0">
                <a:ea typeface="MS PGothic" pitchFamily="34" charset="-128"/>
              </a:rPr>
              <a:t>Regional Dynamics and context</a:t>
            </a:r>
          </a:p>
          <a:p>
            <a:pPr algn="just">
              <a:defRPr/>
            </a:pPr>
            <a:endParaRPr lang="en-GB" altLang="en-US" b="1" dirty="0" smtClean="0">
              <a:ea typeface="MS PGothic" pitchFamily="34" charset="-128"/>
            </a:endParaRPr>
          </a:p>
          <a:p>
            <a:pPr algn="just">
              <a:buFontTx/>
              <a:buChar char="•"/>
              <a:defRPr/>
            </a:pPr>
            <a:r>
              <a:rPr lang="en-GB" altLang="en-US" b="1" dirty="0" smtClean="0">
                <a:ea typeface="MS PGothic" pitchFamily="34" charset="-128"/>
              </a:rPr>
              <a:t>  Consequences of the situation in Syria have a regional dimension</a:t>
            </a:r>
            <a:r>
              <a:rPr lang="en-GB" altLang="en-US" dirty="0" smtClean="0">
                <a:ea typeface="MS PGothic" pitchFamily="34" charset="-128"/>
              </a:rPr>
              <a:t>: </a:t>
            </a:r>
            <a:r>
              <a:rPr lang="en-GB" altLang="en-US" b="1" dirty="0" smtClean="0">
                <a:ea typeface="MS PGothic" pitchFamily="34" charset="-128"/>
              </a:rPr>
              <a:t>displacement</a:t>
            </a:r>
            <a:r>
              <a:rPr lang="en-GB" altLang="en-US" dirty="0" smtClean="0">
                <a:ea typeface="MS PGothic" pitchFamily="34" charset="-128"/>
              </a:rPr>
              <a:t> and related </a:t>
            </a:r>
            <a:r>
              <a:rPr lang="en-GB" altLang="en-US" b="1" dirty="0" smtClean="0">
                <a:ea typeface="MS PGothic" pitchFamily="34" charset="-128"/>
              </a:rPr>
              <a:t>fatigue</a:t>
            </a:r>
            <a:r>
              <a:rPr lang="en-GB" altLang="en-US" dirty="0" smtClean="0">
                <a:ea typeface="MS PGothic" pitchFamily="34" charset="-128"/>
              </a:rPr>
              <a:t> in neighbouring countries and </a:t>
            </a:r>
            <a:r>
              <a:rPr lang="en-GB" altLang="en-US" b="1" dirty="0" smtClean="0">
                <a:ea typeface="MS PGothic" pitchFamily="34" charset="-128"/>
              </a:rPr>
              <a:t>instability</a:t>
            </a:r>
            <a:r>
              <a:rPr lang="en-GB" altLang="en-US" dirty="0" smtClean="0">
                <a:ea typeface="MS PGothic" pitchFamily="34" charset="-128"/>
              </a:rPr>
              <a:t>, now particularly tangible in Iraq.</a:t>
            </a:r>
          </a:p>
          <a:p>
            <a:pPr algn="just">
              <a:defRPr/>
            </a:pPr>
            <a:endParaRPr lang="en-GB" altLang="en-US" dirty="0" smtClean="0">
              <a:ea typeface="MS PGothic" pitchFamily="34" charset="-128"/>
            </a:endParaRPr>
          </a:p>
          <a:p>
            <a:pPr algn="just">
              <a:buFontTx/>
              <a:buChar char="•"/>
              <a:defRPr/>
            </a:pPr>
            <a:r>
              <a:rPr lang="en-GB" altLang="en-US" dirty="0" smtClean="0">
                <a:ea typeface="MS PGothic" pitchFamily="34" charset="-128"/>
              </a:rPr>
              <a:t>   In addition, MENA region is facing </a:t>
            </a:r>
            <a:r>
              <a:rPr lang="en-GB" altLang="en-US" b="1" dirty="0" smtClean="0">
                <a:ea typeface="MS PGothic" pitchFamily="34" charset="-128"/>
              </a:rPr>
              <a:t>multiple complex emergencies</a:t>
            </a:r>
            <a:r>
              <a:rPr lang="en-GB" altLang="en-US" dirty="0" smtClean="0">
                <a:ea typeface="MS PGothic" pitchFamily="34" charset="-128"/>
              </a:rPr>
              <a:t>: Libya and Yemen. Complex and dynamic operations that requires UNHCR rapid response. </a:t>
            </a:r>
            <a:endParaRPr lang="en-GB" altLang="en-US" b="1" dirty="0" smtClean="0">
              <a:ea typeface="MS PGothic" pitchFamily="34" charset="-128"/>
            </a:endParaRPr>
          </a:p>
          <a:p>
            <a:pPr algn="just">
              <a:defRPr/>
            </a:pPr>
            <a:endParaRPr lang="en-GB" altLang="en-US" dirty="0" smtClean="0">
              <a:ea typeface="MS PGothic" pitchFamily="34" charset="-128"/>
            </a:endParaRPr>
          </a:p>
          <a:p>
            <a:pPr algn="just">
              <a:buFontTx/>
              <a:buChar char="•"/>
              <a:defRPr/>
            </a:pPr>
            <a:r>
              <a:rPr lang="en-US" altLang="en-US" dirty="0" smtClean="0">
                <a:ea typeface="MS PGothic" pitchFamily="34" charset="-128"/>
              </a:rPr>
              <a:t>  The level of internal displacement in Iraq and Syria is unprecedented.</a:t>
            </a:r>
          </a:p>
          <a:p>
            <a:pPr>
              <a:defRPr/>
            </a:pPr>
            <a:endParaRPr lang="en-US" altLang="en-US" dirty="0" smtClean="0"/>
          </a:p>
          <a:p>
            <a:pPr marL="163513" indent="-163513">
              <a:buFontTx/>
              <a:buChar char="•"/>
              <a:defRPr/>
            </a:pPr>
            <a:r>
              <a:rPr lang="en-US" altLang="en-US" dirty="0" smtClean="0"/>
              <a:t>Mid-2014, Syrians became the largest refugee population under UNHCR’s mandate</a:t>
            </a:r>
          </a:p>
          <a:p>
            <a:endParaRPr lang="en-GB" dirty="0"/>
          </a:p>
        </p:txBody>
      </p:sp>
      <p:sp>
        <p:nvSpPr>
          <p:cNvPr id="4" name="Slide Number Placeholder 3"/>
          <p:cNvSpPr>
            <a:spLocks noGrp="1"/>
          </p:cNvSpPr>
          <p:nvPr>
            <p:ph type="sldNum" sz="quarter" idx="10"/>
          </p:nvPr>
        </p:nvSpPr>
        <p:spPr/>
        <p:txBody>
          <a:bodyPr/>
          <a:lstStyle/>
          <a:p>
            <a:fld id="{0BF24D7C-4477-4F50-9D89-3139D87F5CD4}" type="slidenum">
              <a:rPr lang="en-GB" smtClean="0"/>
              <a:t>3</a:t>
            </a:fld>
            <a:endParaRPr lang="en-GB"/>
          </a:p>
        </p:txBody>
      </p:sp>
    </p:spTree>
    <p:extLst>
      <p:ext uri="{BB962C8B-B14F-4D97-AF65-F5344CB8AC3E}">
        <p14:creationId xmlns:p14="http://schemas.microsoft.com/office/powerpoint/2010/main" val="1099395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D9AE4D-7323-45C4-BAD4-B787729EA6CE}" type="slidenum">
              <a:rPr lang="en-GB" smtClean="0"/>
              <a:t>30</a:t>
            </a:fld>
            <a:endParaRPr lang="en-GB"/>
          </a:p>
        </p:txBody>
      </p:sp>
    </p:spTree>
    <p:extLst>
      <p:ext uri="{BB962C8B-B14F-4D97-AF65-F5344CB8AC3E}">
        <p14:creationId xmlns:p14="http://schemas.microsoft.com/office/powerpoint/2010/main" val="111521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endParaRPr lang="en-GB" b="1" dirty="0" smtClean="0"/>
          </a:p>
          <a:p>
            <a:pPr marL="171450" indent="-171450">
              <a:buFont typeface="Arial" panose="020B0604020202020204" pitchFamily="34" charset="0"/>
              <a:buChar char="•"/>
              <a:defRPr/>
            </a:pPr>
            <a:r>
              <a:rPr lang="en-GB" b="1" dirty="0" smtClean="0"/>
              <a:t>Syrians have became the largest refugee population under UNHCR’s mandate</a:t>
            </a:r>
            <a:r>
              <a:rPr lang="en-GB" dirty="0" smtClean="0"/>
              <a:t> with 4.2 million refugees.</a:t>
            </a:r>
          </a:p>
          <a:p>
            <a:pPr marL="0" indent="0">
              <a:buFont typeface="Arial" panose="020B0604020202020204" pitchFamily="34" charset="0"/>
              <a:buNone/>
              <a:defRPr/>
            </a:pPr>
            <a:endParaRPr lang="en-GB" dirty="0" smtClean="0"/>
          </a:p>
          <a:p>
            <a:pPr marL="163513" indent="-163513">
              <a:buFontTx/>
              <a:buChar char="•"/>
              <a:defRPr/>
            </a:pPr>
            <a:r>
              <a:rPr lang="en-US" altLang="en-US" b="1" dirty="0" smtClean="0"/>
              <a:t>Lebanon and Jordan rank first </a:t>
            </a:r>
            <a:r>
              <a:rPr lang="en-US" altLang="en-US" dirty="0" smtClean="0"/>
              <a:t>and second in the </a:t>
            </a:r>
            <a:r>
              <a:rPr lang="en-US" altLang="en-US" b="1" dirty="0" smtClean="0"/>
              <a:t>world in refugees per capita </a:t>
            </a:r>
            <a:r>
              <a:rPr lang="en-US" altLang="en-US" dirty="0" smtClean="0"/>
              <a:t>(at least 25 percent of Lebanon’s population; 9.2 percent of Jordan’s).</a:t>
            </a:r>
          </a:p>
          <a:p>
            <a:pPr marL="163513" indent="-163513">
              <a:buFontTx/>
              <a:buChar char="•"/>
              <a:defRPr/>
            </a:pPr>
            <a:endParaRPr lang="en-GB" altLang="en-US" dirty="0" smtClean="0"/>
          </a:p>
          <a:p>
            <a:pPr marL="163513" indent="-163513">
              <a:buFontTx/>
              <a:buChar char="•"/>
              <a:defRPr/>
            </a:pPr>
            <a:r>
              <a:rPr lang="en-US" altLang="en-US" dirty="0" smtClean="0"/>
              <a:t>Around </a:t>
            </a:r>
            <a:r>
              <a:rPr lang="en-US" altLang="en-US" b="1" dirty="0" smtClean="0"/>
              <a:t>85 per cent of Syrian refugees in neighboring states live outside camps</a:t>
            </a:r>
            <a:r>
              <a:rPr lang="en-US" altLang="en-US" dirty="0" smtClean="0"/>
              <a:t>, in local communities. The longer they’re in exile, the fewer resources they’ve got and the more dependent they become on humanitarian aid.  </a:t>
            </a:r>
          </a:p>
          <a:p>
            <a:pPr marL="163513" indent="-163513">
              <a:buFontTx/>
              <a:buChar char="•"/>
              <a:defRPr/>
            </a:pPr>
            <a:endParaRPr lang="en-US" altLang="en-US" dirty="0" smtClean="0"/>
          </a:p>
          <a:p>
            <a:pPr lvl="0"/>
            <a:r>
              <a:rPr lang="en-GB" sz="1200" b="1" kern="1200" dirty="0" smtClean="0">
                <a:solidFill>
                  <a:schemeClr val="tx1"/>
                </a:solidFill>
                <a:effectLst/>
                <a:latin typeface="+mn-lt"/>
                <a:ea typeface="+mn-ea"/>
                <a:cs typeface="+mn-cs"/>
              </a:rPr>
              <a:t>Refugees: </a:t>
            </a:r>
            <a:r>
              <a:rPr lang="en-GB" sz="1200" kern="1200" dirty="0" smtClean="0">
                <a:solidFill>
                  <a:schemeClr val="tx1"/>
                </a:solidFill>
                <a:effectLst/>
                <a:latin typeface="+mn-lt"/>
                <a:ea typeface="+mn-ea"/>
                <a:cs typeface="+mn-cs"/>
              </a:rPr>
              <a:t>4,289,994 (Turkey: 2,181,293; Lebanon: 1,078,338; Jordan: 630,776; Iraq: 245,134; Egypt: 127,621; North Africa: 26,772).</a:t>
            </a:r>
          </a:p>
          <a:p>
            <a:pPr lvl="0"/>
            <a:r>
              <a:rPr lang="en-GB" sz="1200" b="1" kern="1200" dirty="0" smtClean="0">
                <a:solidFill>
                  <a:schemeClr val="tx1"/>
                </a:solidFill>
                <a:effectLst/>
                <a:latin typeface="+mn-lt"/>
                <a:ea typeface="+mn-ea"/>
                <a:cs typeface="+mn-cs"/>
              </a:rPr>
              <a:t>Europe figures: </a:t>
            </a:r>
            <a:r>
              <a:rPr lang="en-GB" sz="1200" kern="1200" dirty="0" smtClean="0">
                <a:solidFill>
                  <a:schemeClr val="tx1"/>
                </a:solidFill>
                <a:effectLst/>
                <a:latin typeface="+mn-lt"/>
                <a:ea typeface="+mn-ea"/>
                <a:cs typeface="+mn-cs"/>
              </a:rPr>
              <a:t>52 per cent of the 792,883 refugees and migrants arriving by sea in 2015 are Syrians. </a:t>
            </a:r>
          </a:p>
          <a:p>
            <a:pPr marL="163513" indent="-163513">
              <a:buFontTx/>
              <a:buChar char="•"/>
              <a:defRPr/>
            </a:pPr>
            <a:endParaRPr lang="en-US" altLang="en-US" dirty="0" smtClean="0"/>
          </a:p>
          <a:p>
            <a:pPr marL="163513" indent="-163513">
              <a:buFontTx/>
              <a:buChar char="•"/>
              <a:defRPr/>
            </a:pPr>
            <a:endParaRPr lang="en-US" altLang="en-US" dirty="0" smtClean="0"/>
          </a:p>
          <a:p>
            <a:endParaRPr lang="en-GB" dirty="0"/>
          </a:p>
        </p:txBody>
      </p:sp>
      <p:sp>
        <p:nvSpPr>
          <p:cNvPr id="4" name="Slide Number Placeholder 3"/>
          <p:cNvSpPr>
            <a:spLocks noGrp="1"/>
          </p:cNvSpPr>
          <p:nvPr>
            <p:ph type="sldNum" sz="quarter" idx="10"/>
          </p:nvPr>
        </p:nvSpPr>
        <p:spPr/>
        <p:txBody>
          <a:bodyPr/>
          <a:lstStyle/>
          <a:p>
            <a:fld id="{0BF24D7C-4477-4F50-9D89-3139D87F5CD4}" type="slidenum">
              <a:rPr lang="en-GB" smtClean="0"/>
              <a:t>4</a:t>
            </a:fld>
            <a:endParaRPr lang="en-GB"/>
          </a:p>
        </p:txBody>
      </p:sp>
    </p:spTree>
    <p:extLst>
      <p:ext uri="{BB962C8B-B14F-4D97-AF65-F5344CB8AC3E}">
        <p14:creationId xmlns:p14="http://schemas.microsoft.com/office/powerpoint/2010/main" val="98284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Protection – 4.68 million targeted in</a:t>
            </a:r>
            <a:r>
              <a:rPr lang="en-US" baseline="0" dirty="0" smtClean="0"/>
              <a:t> 2015</a:t>
            </a:r>
          </a:p>
          <a:p>
            <a:endParaRPr lang="en-US" baseline="0" dirty="0" smtClean="0"/>
          </a:p>
          <a:p>
            <a:r>
              <a:rPr lang="en-US" baseline="0" dirty="0" smtClean="0"/>
              <a:t>Food – Voucher decreased by an average of 13% in five host countries</a:t>
            </a:r>
          </a:p>
          <a:p>
            <a:endParaRPr lang="en-US" baseline="0" dirty="0" smtClean="0"/>
          </a:p>
          <a:p>
            <a:r>
              <a:rPr lang="en-US" baseline="0" dirty="0" smtClean="0"/>
              <a:t>Education – Nearly 50% of the 950,000 registered school-age Syrian refugee children in refugee hosting countries are not enrolled in school. There have been improvements since the launch of the ‘no lost generation’ initiative. The proportion of out-of-school Syrian refugee children decreased from 70% in 2013 to 52 % in 2014.</a:t>
            </a:r>
          </a:p>
          <a:p>
            <a:endParaRPr lang="en-US" baseline="0" dirty="0" smtClean="0"/>
          </a:p>
          <a:p>
            <a:r>
              <a:rPr lang="en-US" baseline="0" dirty="0" smtClean="0"/>
              <a:t>Core Relief – 1.56 million targeted in 2015. Enhanced targeting mechanisms will ensure the most vulnerable receive assistance </a:t>
            </a:r>
          </a:p>
          <a:p>
            <a:endParaRPr lang="en-US" baseline="0" dirty="0" smtClean="0"/>
          </a:p>
          <a:p>
            <a:r>
              <a:rPr lang="en-US" baseline="0" dirty="0" smtClean="0"/>
              <a:t>Health – Increasing demand throughout region is stretching national health systems and services. Management of non-communicable diseases is a significant challenge.</a:t>
            </a:r>
          </a:p>
          <a:p>
            <a:r>
              <a:rPr lang="en-US" baseline="0" dirty="0" smtClean="0"/>
              <a:t>            -  1 million refugee women and girls </a:t>
            </a:r>
          </a:p>
          <a:p>
            <a:endParaRPr lang="en-US" baseline="0" dirty="0" smtClean="0"/>
          </a:p>
          <a:p>
            <a:r>
              <a:rPr lang="en-US" baseline="0" dirty="0" smtClean="0"/>
              <a:t>Shelter – up to 500,000 people will be accommodated in 35 refugee camps in Iraq, Jordan and Turkey in 2015. For those outside of camps, an increasing number are now living in sub-standard shelters, including nearly 300,000 refugees in 1,800 informal settlements in Lebanon and Jordan</a:t>
            </a:r>
          </a:p>
          <a:p>
            <a:endParaRPr lang="en-US" baseline="0" dirty="0" smtClean="0"/>
          </a:p>
          <a:p>
            <a:r>
              <a:rPr lang="en-US" baseline="0" dirty="0" smtClean="0"/>
              <a:t>WASH – All refugees living in camps require WASH support. Outside of camps, host communities infrastructure is under considerable strain</a:t>
            </a:r>
          </a:p>
          <a:p>
            <a:endParaRPr lang="en-GB" dirty="0"/>
          </a:p>
        </p:txBody>
      </p:sp>
      <p:sp>
        <p:nvSpPr>
          <p:cNvPr id="4" name="Slide Number Placeholder 3"/>
          <p:cNvSpPr>
            <a:spLocks noGrp="1"/>
          </p:cNvSpPr>
          <p:nvPr>
            <p:ph type="sldNum" sz="quarter" idx="10"/>
          </p:nvPr>
        </p:nvSpPr>
        <p:spPr/>
        <p:txBody>
          <a:bodyPr/>
          <a:lstStyle/>
          <a:p>
            <a:fld id="{F688D75C-44C9-4025-AF34-AE98D70745AD}" type="slidenum">
              <a:rPr lang="en-GB" smtClean="0"/>
              <a:t>5</a:t>
            </a:fld>
            <a:endParaRPr lang="en-GB"/>
          </a:p>
        </p:txBody>
      </p:sp>
    </p:spTree>
    <p:extLst>
      <p:ext uri="{BB962C8B-B14F-4D97-AF65-F5344CB8AC3E}">
        <p14:creationId xmlns:p14="http://schemas.microsoft.com/office/powerpoint/2010/main" val="259990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D9AE4D-7323-45C4-BAD4-B787729EA6CE}" type="slidenum">
              <a:rPr lang="en-GB" smtClean="0"/>
              <a:t>6</a:t>
            </a:fld>
            <a:endParaRPr lang="en-GB"/>
          </a:p>
        </p:txBody>
      </p:sp>
    </p:spTree>
    <p:extLst>
      <p:ext uri="{BB962C8B-B14F-4D97-AF65-F5344CB8AC3E}">
        <p14:creationId xmlns:p14="http://schemas.microsoft.com/office/powerpoint/2010/main" val="138184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altLang="en-US" b="1" u="sng" dirty="0" smtClean="0">
                <a:solidFill>
                  <a:srgbClr val="FF0000"/>
                </a:solidFill>
              </a:rPr>
              <a:t>Host Communities</a:t>
            </a:r>
          </a:p>
          <a:p>
            <a:pPr marL="163513" indent="-163513">
              <a:buFontTx/>
              <a:buChar char="•"/>
              <a:defRPr/>
            </a:pPr>
            <a:r>
              <a:rPr lang="en-US" altLang="en-US" dirty="0" smtClean="0"/>
              <a:t>The refugee influx has </a:t>
            </a:r>
            <a:r>
              <a:rPr lang="en-US" altLang="en-US" b="1" dirty="0" smtClean="0"/>
              <a:t>worsened pre-existing problems </a:t>
            </a:r>
            <a:r>
              <a:rPr lang="en-US" altLang="en-US" dirty="0" smtClean="0"/>
              <a:t>and </a:t>
            </a:r>
            <a:r>
              <a:rPr lang="en-US" altLang="en-US" b="1" dirty="0" smtClean="0"/>
              <a:t>created huge new pressures in host countries</a:t>
            </a:r>
            <a:r>
              <a:rPr lang="en-US" altLang="en-US" dirty="0" smtClean="0"/>
              <a:t>, severely overstretching infrastructure and social services; worsening </a:t>
            </a:r>
            <a:r>
              <a:rPr lang="en-US" altLang="en-US" b="1" dirty="0" smtClean="0"/>
              <a:t>unemployment</a:t>
            </a:r>
            <a:r>
              <a:rPr lang="en-US" altLang="en-US" dirty="0" smtClean="0"/>
              <a:t>; negatively affecting economic output and investment; increasing </a:t>
            </a:r>
            <a:r>
              <a:rPr lang="en-US" altLang="en-US" b="1" dirty="0" smtClean="0"/>
              <a:t>security concerns </a:t>
            </a:r>
            <a:r>
              <a:rPr lang="en-US" altLang="en-US" dirty="0" smtClean="0"/>
              <a:t>and generating </a:t>
            </a:r>
            <a:r>
              <a:rPr lang="en-US" altLang="en-US" b="1" dirty="0" smtClean="0"/>
              <a:t>social tensions </a:t>
            </a:r>
            <a:r>
              <a:rPr lang="en-US" altLang="en-US" dirty="0" smtClean="0"/>
              <a:t>between refugees and local host communities.</a:t>
            </a:r>
            <a:endParaRPr lang="en-US" dirty="0" smtClean="0">
              <a:ea typeface="MS PGothic" pitchFamily="34" charset="-128"/>
            </a:endParaRPr>
          </a:p>
          <a:p>
            <a:pPr marL="165383" indent="-165383">
              <a:buFont typeface="Arial" panose="020B0604020202020204" pitchFamily="34" charset="0"/>
              <a:buChar char="•"/>
              <a:defRPr/>
            </a:pPr>
            <a:r>
              <a:rPr lang="en-US" dirty="0" smtClean="0">
                <a:ea typeface="MS PGothic" pitchFamily="34" charset="-128"/>
              </a:rPr>
              <a:t>Countries have been overwhelmed in their capacity to absorb refugees without more international help and resulting in tighter border policies and other restrictions on Syrians.</a:t>
            </a:r>
          </a:p>
          <a:p>
            <a:pPr>
              <a:buFont typeface="Arial" panose="020B0604020202020204" pitchFamily="34" charset="0"/>
              <a:buNone/>
              <a:defRPr/>
            </a:pPr>
            <a:endParaRPr lang="en-US" dirty="0" smtClean="0">
              <a:ea typeface="MS PGothic" pitchFamily="34" charset="-128"/>
            </a:endParaRPr>
          </a:p>
          <a:p>
            <a:pPr>
              <a:buFont typeface="Arial" panose="020B0604020202020204" pitchFamily="34" charset="0"/>
              <a:buNone/>
              <a:defRPr/>
            </a:pPr>
            <a:r>
              <a:rPr lang="en-US" b="1" u="sng" dirty="0" smtClean="0">
                <a:solidFill>
                  <a:srgbClr val="FF0000"/>
                </a:solidFill>
                <a:ea typeface="MS PGothic" pitchFamily="34" charset="-128"/>
              </a:rPr>
              <a:t>Protection Environment</a:t>
            </a:r>
            <a:endParaRPr lang="en-US" u="sng" dirty="0" smtClean="0">
              <a:solidFill>
                <a:srgbClr val="FF0000"/>
              </a:solidFill>
              <a:ea typeface="MS PGothic" pitchFamily="34" charset="-128"/>
            </a:endParaRPr>
          </a:p>
          <a:p>
            <a:pPr>
              <a:buFont typeface="Arial" panose="020B0604020202020204" pitchFamily="34" charset="0"/>
              <a:buNone/>
              <a:defRPr/>
            </a:pPr>
            <a:endParaRPr lang="en-US" dirty="0" smtClean="0">
              <a:ea typeface="MS PGothic" pitchFamily="34" charset="-128"/>
            </a:endParaRPr>
          </a:p>
          <a:p>
            <a:pPr>
              <a:defRPr/>
            </a:pPr>
            <a:r>
              <a:rPr lang="en-US" b="1" u="sng" dirty="0" smtClean="0">
                <a:ea typeface="MS PGothic" pitchFamily="34" charset="-128"/>
              </a:rPr>
              <a:t>Lebanon</a:t>
            </a:r>
            <a:r>
              <a:rPr lang="en-US" u="sng" dirty="0" smtClean="0">
                <a:ea typeface="MS PGothic" pitchFamily="34" charset="-128"/>
              </a:rPr>
              <a:t> </a:t>
            </a:r>
          </a:p>
          <a:p>
            <a:pPr marL="171450" indent="-171450">
              <a:buFont typeface="Arial" panose="020B0604020202020204" pitchFamily="34" charset="0"/>
              <a:buChar char="•"/>
              <a:defRPr/>
            </a:pPr>
            <a:r>
              <a:rPr lang="en-US" dirty="0" smtClean="0"/>
              <a:t>According to a </a:t>
            </a:r>
            <a:r>
              <a:rPr lang="en-US" b="1" dirty="0" smtClean="0"/>
              <a:t>regulations implemented on 05 January</a:t>
            </a:r>
            <a:r>
              <a:rPr lang="en-US" dirty="0" smtClean="0"/>
              <a:t>, Syrians wishing to enter Lebanon will be admitted if for an approved reason upon presentation of valid identity documents and proof of purpose of their sojourn in Lebanon. A </a:t>
            </a:r>
            <a:r>
              <a:rPr lang="en-US" b="1" dirty="0" smtClean="0"/>
              <a:t>list of categories for which admission would be granted </a:t>
            </a:r>
            <a:r>
              <a:rPr lang="en-US" dirty="0" smtClean="0"/>
              <a:t>was provided, as well as the duration of the authorized stay in Lebanon. Government public announcements also clarified that the measures did not pertain to refugees. Refugees would not be admitted to Lebanon unless for exceptional humanitarian reasons.</a:t>
            </a:r>
          </a:p>
          <a:p>
            <a:pPr marL="171450" indent="-171450">
              <a:buFont typeface="Arial" panose="020B0604020202020204" pitchFamily="34" charset="0"/>
              <a:buChar char="•"/>
              <a:defRPr/>
            </a:pPr>
            <a:r>
              <a:rPr lang="en-US" b="1" dirty="0" smtClean="0"/>
              <a:t>Humanitarian criteria</a:t>
            </a:r>
            <a:r>
              <a:rPr lang="en-US" dirty="0" smtClean="0"/>
              <a:t> envisaged are – at this stage – reported to be limited to: unaccompanied or separated children and persons with disabilities whose relatives are confirmed to be present in Lebanon; persons in need of life-saving medical treatment not usually available in Syria. As of</a:t>
            </a:r>
            <a:r>
              <a:rPr lang="en-US" baseline="0" dirty="0" smtClean="0"/>
              <a:t> 23 April, the General Security Office is still discussing with MOSA on this issue and welcomes UNHCRs technical support.</a:t>
            </a:r>
          </a:p>
          <a:p>
            <a:pPr marL="171450" indent="-171450">
              <a:buFont typeface="Arial" panose="020B0604020202020204" pitchFamily="34" charset="0"/>
              <a:buChar char="•"/>
              <a:defRPr/>
            </a:pPr>
            <a:r>
              <a:rPr lang="en-US" dirty="0" smtClean="0"/>
              <a:t>Since the implementation by GSO of the new entry regulations during the last quarter of 2014, </a:t>
            </a:r>
            <a:r>
              <a:rPr lang="en-US" b="1" dirty="0" smtClean="0"/>
              <a:t>UNHCR’s registration figures decreased by 50 per cent.</a:t>
            </a:r>
          </a:p>
          <a:p>
            <a:pPr marL="171450" indent="-171450">
              <a:buFont typeface="Arial" panose="020B0604020202020204" pitchFamily="34" charset="0"/>
              <a:buChar char="•"/>
              <a:defRPr/>
            </a:pPr>
            <a:r>
              <a:rPr lang="en-US" dirty="0" smtClean="0"/>
              <a:t>In 2014, the registration </a:t>
            </a:r>
            <a:r>
              <a:rPr lang="en-GB" dirty="0" smtClean="0"/>
              <a:t>monthly average was 41,500/month.</a:t>
            </a:r>
            <a:r>
              <a:rPr lang="en-GB" baseline="0" dirty="0" smtClean="0"/>
              <a:t> Between January and March</a:t>
            </a:r>
            <a:r>
              <a:rPr lang="en-US" dirty="0" smtClean="0"/>
              <a:t> 2015, monthly registration figures fluctuated between </a:t>
            </a:r>
            <a:r>
              <a:rPr lang="en-GB" dirty="0" smtClean="0"/>
              <a:t>11,200 – 13,700 </a:t>
            </a:r>
            <a:r>
              <a:rPr lang="en-US" dirty="0" smtClean="0"/>
              <a:t>Syrian refugees/month</a:t>
            </a:r>
          </a:p>
          <a:p>
            <a:pPr marL="171450" indent="-171450">
              <a:buFont typeface="Arial" panose="020B0604020202020204" pitchFamily="34" charset="0"/>
              <a:buChar char="•"/>
              <a:defRPr/>
            </a:pPr>
            <a:endParaRPr lang="en-US" dirty="0" smtClean="0"/>
          </a:p>
          <a:p>
            <a:pPr>
              <a:buFont typeface="Wingdings" panose="05000000000000000000" pitchFamily="2" charset="2"/>
              <a:buNone/>
              <a:defRPr/>
            </a:pPr>
            <a:r>
              <a:rPr lang="en-US" b="1" u="sng" dirty="0" smtClean="0">
                <a:ea typeface="MS PGothic" pitchFamily="34" charset="-128"/>
              </a:rPr>
              <a:t>Jordan</a:t>
            </a:r>
            <a:r>
              <a:rPr lang="en-US" u="sng" dirty="0" smtClean="0">
                <a:ea typeface="MS PGothic" pitchFamily="34" charset="-128"/>
              </a:rPr>
              <a:t> </a:t>
            </a:r>
          </a:p>
          <a:p>
            <a:pPr marL="171450" indent="-171450">
              <a:buFont typeface="Arial" panose="020B0604020202020204" pitchFamily="34" charset="0"/>
              <a:buChar char="•"/>
              <a:defRPr/>
            </a:pPr>
            <a:r>
              <a:rPr lang="en-US" dirty="0" smtClean="0"/>
              <a:t>Since mid-2013 the Government has limited entry through unofficial crossings to the northeastern border with Syria. </a:t>
            </a:r>
          </a:p>
          <a:p>
            <a:pPr marL="171450" indent="-171450">
              <a:buFont typeface="Arial" panose="020B0604020202020204" pitchFamily="34" charset="0"/>
              <a:buChar char="•"/>
              <a:defRPr/>
            </a:pPr>
            <a:r>
              <a:rPr lang="en-US" dirty="0" smtClean="0"/>
              <a:t>From 1 April, </a:t>
            </a:r>
            <a:r>
              <a:rPr lang="en-US" b="1" dirty="0" smtClean="0"/>
              <a:t>the </a:t>
            </a:r>
            <a:r>
              <a:rPr lang="en-US" b="1" dirty="0" err="1" smtClean="0"/>
              <a:t>Jaber</a:t>
            </a:r>
            <a:r>
              <a:rPr lang="en-US" b="1" dirty="0" smtClean="0"/>
              <a:t>/</a:t>
            </a:r>
            <a:r>
              <a:rPr lang="en-US" b="1" dirty="0" err="1" smtClean="0"/>
              <a:t>Nasseb</a:t>
            </a:r>
            <a:r>
              <a:rPr lang="en-US" b="1" dirty="0" smtClean="0"/>
              <a:t> border was closed </a:t>
            </a:r>
            <a:r>
              <a:rPr lang="en-US" dirty="0" smtClean="0"/>
              <a:t>by the Jordanian Government following heavy fighting on the Syrian side. The </a:t>
            </a:r>
            <a:r>
              <a:rPr lang="en-US" dirty="0" err="1" smtClean="0"/>
              <a:t>Ramtha</a:t>
            </a:r>
            <a:r>
              <a:rPr lang="en-US" dirty="0" smtClean="0"/>
              <a:t> border remains open,</a:t>
            </a:r>
            <a:r>
              <a:rPr lang="en-US" baseline="0" dirty="0" smtClean="0"/>
              <a:t> however a</a:t>
            </a:r>
            <a:r>
              <a:rPr lang="en-US" dirty="0" smtClean="0"/>
              <a:t>ccess to Syrians who had been registered previously in Jordan is often denied, including for many vulnerable cases. </a:t>
            </a:r>
            <a:endParaRPr lang="en-GB" dirty="0" smtClean="0"/>
          </a:p>
          <a:p>
            <a:pPr marL="171450" indent="-171450">
              <a:buFont typeface="Arial" panose="020B0604020202020204" pitchFamily="34" charset="0"/>
              <a:buChar char="•"/>
              <a:defRPr/>
            </a:pPr>
            <a:r>
              <a:rPr lang="en-US" dirty="0" smtClean="0"/>
              <a:t>UNHCR has registered a </a:t>
            </a:r>
            <a:r>
              <a:rPr lang="en-US" b="1" dirty="0" smtClean="0"/>
              <a:t>drastic drop in the number of Syrians crossing </a:t>
            </a:r>
            <a:r>
              <a:rPr lang="en-US" dirty="0" smtClean="0"/>
              <a:t>since the end of September 2014.</a:t>
            </a:r>
          </a:p>
          <a:p>
            <a:pPr marL="171450" indent="-171450">
              <a:buFont typeface="Arial" panose="020B0604020202020204" pitchFamily="34" charset="0"/>
              <a:buChar char="•"/>
              <a:defRPr/>
            </a:pPr>
            <a:r>
              <a:rPr lang="en-US" dirty="0" smtClean="0"/>
              <a:t>In 2014, a total of </a:t>
            </a:r>
            <a:r>
              <a:rPr lang="en-GB" b="1" dirty="0" smtClean="0"/>
              <a:t>120,175 were registered, </a:t>
            </a:r>
            <a:r>
              <a:rPr lang="en-US" dirty="0" smtClean="0"/>
              <a:t>with a monthly average of </a:t>
            </a:r>
            <a:r>
              <a:rPr lang="en-GB" dirty="0" smtClean="0"/>
              <a:t>12,150/month, which decreased in the last three months of 2014, fluctuating between 3,300 – 4,169/month. In January, 1,892 Syrian refugees were registered</a:t>
            </a:r>
            <a:r>
              <a:rPr lang="en-GB" baseline="0" dirty="0" smtClean="0"/>
              <a:t> but the figures are </a:t>
            </a:r>
            <a:r>
              <a:rPr lang="en-GB" b="1" baseline="0" dirty="0" smtClean="0"/>
              <a:t>increasing in 2015</a:t>
            </a:r>
            <a:r>
              <a:rPr lang="en-GB" baseline="0" dirty="0" smtClean="0"/>
              <a:t>: 3,008/month in February and 5,240 in March 2015.</a:t>
            </a:r>
            <a:endParaRPr lang="en-US" dirty="0" smtClean="0"/>
          </a:p>
          <a:p>
            <a:pPr marL="171450" indent="-171450">
              <a:buFont typeface="Arial" panose="020B0604020202020204" pitchFamily="34" charset="0"/>
              <a:buChar char="•"/>
              <a:defRPr/>
            </a:pPr>
            <a:r>
              <a:rPr lang="en-US" dirty="0" smtClean="0"/>
              <a:t>UNHCR negotiated with the Government to extend the validity of UNHCR issued certificates from 6 to 12 months.</a:t>
            </a:r>
          </a:p>
          <a:p>
            <a:pPr marL="171450" indent="-171450">
              <a:buFont typeface="Arial" panose="020B0604020202020204" pitchFamily="34" charset="0"/>
              <a:buChar char="•"/>
              <a:defRPr/>
            </a:pPr>
            <a:r>
              <a:rPr lang="en-US" dirty="0" smtClean="0"/>
              <a:t>There is a continuing trend of higher numbers of refugees returning to Syria as compared with those entering the country. In the first 9 days of February, 307 individuals returned across the western and eastern border crossings, while 647 individuals returned to Syria.</a:t>
            </a:r>
            <a:endParaRPr lang="en-US" dirty="0" smtClean="0">
              <a:ea typeface="MS PGothic" pitchFamily="34" charset="-128"/>
            </a:endParaRPr>
          </a:p>
          <a:p>
            <a:pPr>
              <a:buFont typeface="Arial" panose="020B0604020202020204" pitchFamily="34" charset="0"/>
              <a:buNone/>
              <a:defRPr/>
            </a:pPr>
            <a:endParaRPr lang="en-US" b="1" dirty="0" smtClean="0">
              <a:ea typeface="MS PGothic" pitchFamily="34" charset="-128"/>
            </a:endParaRPr>
          </a:p>
          <a:p>
            <a:pPr>
              <a:buFont typeface="Arial" panose="020B0604020202020204" pitchFamily="34" charset="0"/>
              <a:buNone/>
              <a:defRPr/>
            </a:pPr>
            <a:r>
              <a:rPr lang="en-US" b="1" u="sng" dirty="0" smtClean="0">
                <a:ea typeface="MS PGothic" pitchFamily="34" charset="-128"/>
              </a:rPr>
              <a:t>Turkey</a:t>
            </a:r>
            <a:r>
              <a:rPr lang="en-US" u="sng" dirty="0" smtClean="0">
                <a:ea typeface="MS PGothic" pitchFamily="34" charset="-128"/>
              </a:rPr>
              <a:t> </a:t>
            </a:r>
          </a:p>
          <a:p>
            <a:pPr marL="171450" indent="-171450">
              <a:buFont typeface="Arial" panose="020B0604020202020204" pitchFamily="34" charset="0"/>
              <a:buChar char="•"/>
              <a:defRPr/>
            </a:pPr>
            <a:r>
              <a:rPr lang="en-US" b="1" dirty="0" smtClean="0"/>
              <a:t>The Temporary Protection Regulation </a:t>
            </a:r>
            <a:r>
              <a:rPr lang="en-US" dirty="0" smtClean="0"/>
              <a:t>was promulgated on 22 October 2014 and clarifies the rights, entitlements and obligations of Syrians. </a:t>
            </a:r>
            <a:r>
              <a:rPr lang="en-US" b="1" dirty="0" smtClean="0"/>
              <a:t>Seen as a milestone in refugee protection.</a:t>
            </a:r>
          </a:p>
          <a:p>
            <a:pPr marL="171450" indent="-171450">
              <a:buFont typeface="Arial" panose="020B0604020202020204" pitchFamily="34" charset="0"/>
              <a:buChar char="•"/>
              <a:defRPr/>
            </a:pPr>
            <a:r>
              <a:rPr lang="en-US" dirty="0" smtClean="0"/>
              <a:t>The regulation is an important protection instrument as it grants access to social benefits and services such as health, education and to the </a:t>
            </a:r>
            <a:r>
              <a:rPr lang="en-US" dirty="0" err="1" smtClean="0"/>
              <a:t>labour</a:t>
            </a:r>
            <a:r>
              <a:rPr lang="en-US" dirty="0" smtClean="0"/>
              <a:t> market. </a:t>
            </a:r>
          </a:p>
          <a:p>
            <a:pPr marL="171450" indent="-171450">
              <a:buFont typeface="Arial" panose="020B0604020202020204" pitchFamily="34" charset="0"/>
              <a:buChar char="•"/>
              <a:defRPr/>
            </a:pPr>
            <a:r>
              <a:rPr lang="en-US" dirty="0" smtClean="0"/>
              <a:t>Turkey acceded to the 1954 Convention relating to the Status of Stateless</a:t>
            </a:r>
            <a:r>
              <a:rPr lang="en-US" baseline="0" dirty="0" smtClean="0"/>
              <a:t> Persons on 26 March 2015</a:t>
            </a:r>
          </a:p>
          <a:p>
            <a:pPr marL="171450" indent="-171450">
              <a:buFont typeface="Arial" panose="020B0604020202020204" pitchFamily="34" charset="0"/>
              <a:buChar char="•"/>
              <a:defRPr/>
            </a:pPr>
            <a:r>
              <a:rPr lang="en-US" baseline="0" dirty="0" smtClean="0"/>
              <a:t>‘Humanitarian cases’ still being admitted as of 14 April</a:t>
            </a:r>
            <a:endParaRPr lang="en-US" dirty="0" smtClean="0"/>
          </a:p>
          <a:p>
            <a:pPr marL="0" indent="0">
              <a:buFont typeface="Arial" panose="020B0604020202020204" pitchFamily="34" charset="0"/>
              <a:buNone/>
              <a:defRPr/>
            </a:pPr>
            <a:endParaRPr lang="en-US" dirty="0" smtClean="0"/>
          </a:p>
          <a:p>
            <a:pPr marL="0" indent="0">
              <a:buFont typeface="Arial" panose="020B0604020202020204" pitchFamily="34" charset="0"/>
              <a:buNone/>
              <a:defRPr/>
            </a:pPr>
            <a:r>
              <a:rPr lang="en-US" b="1" u="sng" dirty="0" smtClean="0"/>
              <a:t>Iraq</a:t>
            </a:r>
          </a:p>
          <a:p>
            <a:pPr marL="0" indent="0">
              <a:buFont typeface="Arial" panose="020B0604020202020204" pitchFamily="34" charset="0"/>
              <a:buNone/>
              <a:defRPr/>
            </a:pPr>
            <a:r>
              <a:rPr lang="en-US" dirty="0" smtClean="0"/>
              <a:t>The Ibrahim Khalil border crossing between Syria and KR-I</a:t>
            </a:r>
            <a:r>
              <a:rPr lang="en-US" baseline="0" dirty="0" smtClean="0"/>
              <a:t> remains closed from the end of February to date.</a:t>
            </a:r>
          </a:p>
          <a:p>
            <a:pPr marL="0" indent="0">
              <a:buFont typeface="Arial" panose="020B0604020202020204" pitchFamily="34" charset="0"/>
              <a:buNone/>
              <a:defRPr/>
            </a:pPr>
            <a:endParaRPr lang="en-US" dirty="0" smtClean="0"/>
          </a:p>
          <a:p>
            <a:pPr>
              <a:defRPr/>
            </a:pPr>
            <a:r>
              <a:rPr lang="en-US" b="1" u="sng" dirty="0" smtClean="0">
                <a:solidFill>
                  <a:srgbClr val="FF0000"/>
                </a:solidFill>
              </a:rPr>
              <a:t>Resettlement</a:t>
            </a:r>
          </a:p>
          <a:p>
            <a:pPr marL="171450" indent="-171450">
              <a:buFont typeface="Arial" panose="020B0604020202020204" pitchFamily="34" charset="0"/>
              <a:buChar char="•"/>
              <a:defRPr/>
            </a:pPr>
            <a:r>
              <a:rPr lang="en-US" dirty="0" smtClean="0"/>
              <a:t>UNHCR call for </a:t>
            </a:r>
            <a:r>
              <a:rPr lang="en-GB" dirty="0" smtClean="0"/>
              <a:t>130,000 </a:t>
            </a:r>
            <a:r>
              <a:rPr lang="en-US" dirty="0" smtClean="0"/>
              <a:t>places between 2013 and 2016 </a:t>
            </a:r>
          </a:p>
          <a:p>
            <a:pPr marL="171450" indent="-171450">
              <a:buFont typeface="Arial" panose="020B0604020202020204" pitchFamily="34" charset="0"/>
              <a:buChar char="•"/>
              <a:defRPr/>
            </a:pPr>
            <a:r>
              <a:rPr lang="en-GB" dirty="0" smtClean="0"/>
              <a:t>Total places made available to date by States - 79,859</a:t>
            </a:r>
          </a:p>
          <a:p>
            <a:pPr marL="171450" indent="-171450">
              <a:buFont typeface="Arial" panose="020B0604020202020204" pitchFamily="34" charset="0"/>
              <a:buChar char="•"/>
              <a:defRPr/>
            </a:pPr>
            <a:r>
              <a:rPr lang="en-US" dirty="0" smtClean="0"/>
              <a:t>UNHCR submissions under resettlement and humanitarian admissions from Egypt, Iraq, Jordan, Lebanon, and Turkey from 2013 to date- 34,100</a:t>
            </a:r>
          </a:p>
          <a:p>
            <a:pPr marL="171450" indent="-171450">
              <a:buFont typeface="Arial" panose="020B0604020202020204" pitchFamily="34" charset="0"/>
              <a:buChar char="•"/>
              <a:defRPr/>
            </a:pPr>
            <a:r>
              <a:rPr lang="en-GB" dirty="0" smtClean="0"/>
              <a:t>Total departures from 2013 to 2015 - UNHCR referral (8,116), Under other forms of admission (10,000)</a:t>
            </a:r>
          </a:p>
          <a:p>
            <a:pPr marL="171450" indent="-171450">
              <a:buFont typeface="Arial" panose="020B0604020202020204" pitchFamily="34" charset="0"/>
              <a:buChar char="•"/>
              <a:defRPr/>
            </a:pPr>
            <a:r>
              <a:rPr lang="en-US" dirty="0" smtClean="0"/>
              <a:t>Targets and capacities of major operations resettling Syrian refugees for 2015 - Turkey* (10,000), Lebanon (9,000), Jordan (6,000), Egypt (2,300), Iraq (1,200), Others (500) – Total 29,000. For Turkey, it is subject to agreement between the Turkish government and resettlement states about resettlement procedures. It is expected that there will be a relatively small number of Syrian refugees resettled from North Africa, Gulf Cooperation Countries and South East Asia.</a:t>
            </a:r>
            <a:endParaRPr lang="en-GB" dirty="0" smtClean="0"/>
          </a:p>
          <a:p>
            <a:pPr marL="0" indent="0">
              <a:buFont typeface="Arial" panose="020B0604020202020204" pitchFamily="34" charset="0"/>
              <a:buNone/>
              <a:defRPr/>
            </a:pPr>
            <a:endParaRPr lang="en-US" dirty="0" smtClean="0"/>
          </a:p>
          <a:p>
            <a:pPr marL="0" lvl="0" indent="0" algn="just" fontAlgn="base">
              <a:buFont typeface="Arial" panose="020B0604020202020204" pitchFamily="34" charset="0"/>
              <a:buNone/>
            </a:pPr>
            <a:r>
              <a:rPr lang="en-US" sz="1200" b="1" u="sng" kern="1200" dirty="0" smtClean="0">
                <a:solidFill>
                  <a:srgbClr val="FF0000"/>
                </a:solidFill>
                <a:effectLst/>
                <a:latin typeface="+mn-lt"/>
                <a:ea typeface="+mn-ea"/>
                <a:cs typeface="+mn-cs"/>
              </a:rPr>
              <a:t>Challenges: </a:t>
            </a:r>
          </a:p>
          <a:p>
            <a:pPr marL="0" lvl="0" indent="0" algn="just" fontAlgn="base">
              <a:buFont typeface="Arial" panose="020B0604020202020204" pitchFamily="34" charset="0"/>
              <a:buNone/>
            </a:pPr>
            <a:endParaRPr lang="en-GB" sz="1200" kern="1200" dirty="0" smtClean="0">
              <a:solidFill>
                <a:schemeClr val="tx1"/>
              </a:solidFill>
              <a:effectLst/>
              <a:latin typeface="+mn-lt"/>
              <a:ea typeface="+mn-ea"/>
              <a:cs typeface="+mn-cs"/>
            </a:endParaRPr>
          </a:p>
          <a:p>
            <a:pPr marL="171450" lvl="0" indent="-171450" algn="just" fontAlgn="base">
              <a:buFont typeface="Arial" panose="020B0604020202020204" pitchFamily="34" charset="0"/>
              <a:buChar char="•"/>
            </a:pPr>
            <a:r>
              <a:rPr lang="en-GB" sz="1200" kern="1200" dirty="0" smtClean="0">
                <a:solidFill>
                  <a:schemeClr val="tx1"/>
                </a:solidFill>
                <a:effectLst/>
                <a:latin typeface="+mn-lt"/>
                <a:ea typeface="+mn-ea"/>
                <a:cs typeface="+mn-cs"/>
              </a:rPr>
              <a:t>The challenges that both refugees and the humanitarian community are facing are many, and will continue to increase due to </a:t>
            </a:r>
            <a:r>
              <a:rPr lang="en-GB" sz="1200" b="1" kern="1200" dirty="0" smtClean="0">
                <a:solidFill>
                  <a:schemeClr val="tx1"/>
                </a:solidFill>
                <a:effectLst/>
                <a:latin typeface="+mn-lt"/>
                <a:ea typeface="+mn-ea"/>
                <a:cs typeface="+mn-cs"/>
              </a:rPr>
              <a:t>the lack of a political solutions and the complexity of the conflicts</a:t>
            </a:r>
            <a:r>
              <a:rPr lang="en-GB" sz="1200" kern="1200" dirty="0" smtClean="0">
                <a:solidFill>
                  <a:schemeClr val="tx1"/>
                </a:solidFill>
                <a:effectLst/>
                <a:latin typeface="+mn-lt"/>
                <a:ea typeface="+mn-ea"/>
                <a:cs typeface="+mn-cs"/>
              </a:rPr>
              <a:t>. </a:t>
            </a:r>
          </a:p>
          <a:p>
            <a:pPr marL="171450" indent="-171450" algn="just" fontAlgn="base">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marR="0" lvl="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a:t>
            </a:r>
            <a:r>
              <a:rPr lang="en-GB" sz="1200" b="1" kern="1200" dirty="0" smtClean="0">
                <a:solidFill>
                  <a:srgbClr val="FF0000"/>
                </a:solidFill>
                <a:effectLst/>
                <a:latin typeface="+mn-lt"/>
                <a:ea typeface="+mn-ea"/>
                <a:cs typeface="+mn-cs"/>
              </a:rPr>
              <a:t>shrinking of the protection space is a growing concern</a:t>
            </a:r>
            <a:r>
              <a:rPr lang="en-GB" sz="1200" kern="1200" dirty="0" smtClean="0">
                <a:solidFill>
                  <a:schemeClr val="tx1"/>
                </a:solidFill>
                <a:effectLst/>
                <a:latin typeface="+mn-lt"/>
                <a:ea typeface="+mn-ea"/>
                <a:cs typeface="+mn-cs"/>
              </a:rPr>
              <a:t>. Admission to safety and protection from </a:t>
            </a:r>
            <a:r>
              <a:rPr lang="en-GB" sz="1200" kern="1200" dirty="0" err="1" smtClean="0">
                <a:solidFill>
                  <a:schemeClr val="tx1"/>
                </a:solidFill>
                <a:effectLst/>
                <a:latin typeface="+mn-lt"/>
                <a:ea typeface="+mn-ea"/>
                <a:cs typeface="+mn-cs"/>
              </a:rPr>
              <a:t>refoulement</a:t>
            </a:r>
            <a:r>
              <a:rPr lang="en-GB" sz="1200" kern="1200" dirty="0" smtClean="0">
                <a:solidFill>
                  <a:schemeClr val="tx1"/>
                </a:solidFill>
                <a:effectLst/>
                <a:latin typeface="+mn-lt"/>
                <a:ea typeface="+mn-ea"/>
                <a:cs typeface="+mn-cs"/>
              </a:rPr>
              <a:t> saves lives and continues to be a priority for UNHCR and partners. </a:t>
            </a:r>
            <a:r>
              <a:rPr lang="en-US" dirty="0" smtClean="0">
                <a:ea typeface="MS PGothic" pitchFamily="34" charset="-128"/>
              </a:rPr>
              <a:t>Countries have been overwhelmed in their capacity to absorb refugees without more international help and resulting in tighter border policies and other restrictions on Syrians.</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kern="1200" dirty="0" smtClean="0">
              <a:solidFill>
                <a:schemeClr val="tx1"/>
              </a:solidFill>
              <a:effectLst/>
              <a:latin typeface="+mn-lt"/>
              <a:ea typeface="+mn-ea"/>
              <a:cs typeface="+mn-cs"/>
            </a:endParaRPr>
          </a:p>
          <a:p>
            <a:pPr marL="171450" marR="0" lvl="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t>As previously mentioned,</a:t>
            </a:r>
            <a:r>
              <a:rPr lang="en-US" altLang="en-US" baseline="0" dirty="0" smtClean="0"/>
              <a:t> t</a:t>
            </a:r>
            <a:r>
              <a:rPr lang="en-US" altLang="en-US" dirty="0" smtClean="0"/>
              <a:t>he refugee influx has </a:t>
            </a:r>
            <a:r>
              <a:rPr lang="en-US" altLang="en-US" b="1" dirty="0" smtClean="0"/>
              <a:t>worsened pre-existing problems </a:t>
            </a:r>
            <a:r>
              <a:rPr lang="en-US" altLang="en-US" dirty="0" smtClean="0"/>
              <a:t>and </a:t>
            </a:r>
            <a:r>
              <a:rPr lang="en-US" altLang="en-US" b="1" dirty="0" smtClean="0"/>
              <a:t>created huge new pressures in host countries</a:t>
            </a:r>
            <a:r>
              <a:rPr lang="en-US" altLang="en-US" dirty="0" smtClean="0"/>
              <a:t>, severely overstretching infrastructure and social services; worsening </a:t>
            </a:r>
            <a:r>
              <a:rPr lang="en-US" altLang="en-US" b="1" dirty="0" smtClean="0"/>
              <a:t>unemployment</a:t>
            </a:r>
            <a:r>
              <a:rPr lang="en-US" altLang="en-US" dirty="0" smtClean="0"/>
              <a:t>; negatively affecting economic output and investment; increasing </a:t>
            </a:r>
            <a:r>
              <a:rPr lang="en-US" altLang="en-US" b="1" dirty="0" smtClean="0"/>
              <a:t>security concerns </a:t>
            </a:r>
            <a:r>
              <a:rPr lang="en-US" altLang="en-US" dirty="0" smtClean="0"/>
              <a:t>and generating </a:t>
            </a:r>
            <a:r>
              <a:rPr lang="en-US" altLang="en-US" b="1" dirty="0" smtClean="0"/>
              <a:t>social tensions </a:t>
            </a:r>
            <a:r>
              <a:rPr lang="en-US" altLang="en-US" dirty="0" smtClean="0"/>
              <a:t>between refugees and local host communities.</a:t>
            </a:r>
          </a:p>
          <a:p>
            <a:pPr marL="171450" marR="0" lvl="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smtClean="0">
              <a:ea typeface="MS PGothic" pitchFamily="34" charset="-128"/>
            </a:endParaRPr>
          </a:p>
          <a:p>
            <a:pPr marL="171450" lvl="0" indent="-171450" algn="just" fontAlgn="base">
              <a:buFont typeface="Arial" panose="020B0604020202020204" pitchFamily="34" charset="0"/>
              <a:buChar char="•"/>
            </a:pPr>
            <a:r>
              <a:rPr lang="en-GB" sz="1200" kern="1200" dirty="0" smtClean="0">
                <a:solidFill>
                  <a:schemeClr val="tx1"/>
                </a:solidFill>
                <a:effectLst/>
                <a:latin typeface="+mn-lt"/>
                <a:ea typeface="+mn-ea"/>
                <a:cs typeface="+mn-cs"/>
              </a:rPr>
              <a:t>The </a:t>
            </a:r>
            <a:r>
              <a:rPr lang="en-GB" sz="1200" b="1" kern="1200" dirty="0" smtClean="0">
                <a:solidFill>
                  <a:schemeClr val="tx1"/>
                </a:solidFill>
                <a:effectLst/>
                <a:latin typeface="+mn-lt"/>
                <a:ea typeface="+mn-ea"/>
                <a:cs typeface="+mn-cs"/>
              </a:rPr>
              <a:t>protracted nature of the conflict has taken a toll on refugees</a:t>
            </a:r>
            <a:r>
              <a:rPr lang="en-GB" sz="1200" kern="1200" dirty="0" smtClean="0">
                <a:solidFill>
                  <a:schemeClr val="tx1"/>
                </a:solidFill>
                <a:effectLst/>
                <a:latin typeface="+mn-lt"/>
                <a:ea typeface="+mn-ea"/>
                <a:cs typeface="+mn-cs"/>
              </a:rPr>
              <a:t> who see themselves trapped in a precarious situation with no hope in sight. </a:t>
            </a:r>
          </a:p>
          <a:p>
            <a:pPr marL="0" indent="0" algn="just" fontAlgn="base">
              <a:buFont typeface="Arial" panose="020B0604020202020204" pitchFamily="34" charset="0"/>
              <a:buNone/>
            </a:pPr>
            <a:r>
              <a:rPr lang="en-GB" sz="1200" kern="1200" dirty="0" smtClean="0">
                <a:solidFill>
                  <a:schemeClr val="tx1"/>
                </a:solidFill>
                <a:effectLst/>
                <a:latin typeface="+mn-lt"/>
                <a:ea typeface="+mn-ea"/>
                <a:cs typeface="+mn-cs"/>
              </a:rPr>
              <a:t> </a:t>
            </a: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Lack of sufficient</a:t>
            </a:r>
            <a:r>
              <a:rPr lang="en-GB" sz="1200" kern="1200" baseline="0" dirty="0" smtClean="0">
                <a:solidFill>
                  <a:schemeClr val="tx1"/>
                </a:solidFill>
                <a:effectLst/>
                <a:latin typeface="+mn-lt"/>
                <a:ea typeface="+mn-ea"/>
                <a:cs typeface="+mn-cs"/>
              </a:rPr>
              <a:t> f</a:t>
            </a:r>
            <a:r>
              <a:rPr lang="en-GB" sz="1200" kern="1200" dirty="0" smtClean="0">
                <a:solidFill>
                  <a:schemeClr val="tx1"/>
                </a:solidFill>
                <a:effectLst/>
                <a:latin typeface="+mn-lt"/>
                <a:ea typeface="+mn-ea"/>
                <a:cs typeface="+mn-cs"/>
              </a:rPr>
              <a:t>unding is and will continue to be a challenge. Some</a:t>
            </a:r>
            <a:r>
              <a:rPr lang="en-GB" sz="1200" kern="1200" baseline="0" dirty="0" smtClean="0">
                <a:solidFill>
                  <a:schemeClr val="tx1"/>
                </a:solidFill>
                <a:effectLst/>
                <a:latin typeface="+mn-lt"/>
                <a:ea typeface="+mn-ea"/>
                <a:cs typeface="+mn-cs"/>
              </a:rPr>
              <a:t> key interventions might have to be curtailed as the result of a lack of funding. </a:t>
            </a: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smtClean="0">
              <a:solidFill>
                <a:schemeClr val="tx1"/>
              </a:solidFill>
              <a:effectLst/>
              <a:latin typeface="+mn-lt"/>
              <a:ea typeface="+mn-ea"/>
              <a:cs typeface="+mn-cs"/>
            </a:endParaRP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Burden-sharing is essential for both refugees and host countries. </a:t>
            </a: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UNHCR is</a:t>
            </a:r>
            <a:r>
              <a:rPr lang="en-US" sz="1200" kern="1200" baseline="0" dirty="0" smtClean="0">
                <a:solidFill>
                  <a:schemeClr val="tx1"/>
                </a:solidFill>
                <a:effectLst/>
                <a:latin typeface="+mn-lt"/>
                <a:ea typeface="+mn-ea"/>
                <a:cs typeface="+mn-cs"/>
              </a:rPr>
              <a:t> also challenged in what is UNHCR largest operation in its history. Such situations require tremendous financial, human and technical resources and our capacities to respond are increasingly stretched. </a:t>
            </a: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smtClean="0">
              <a:solidFill>
                <a:schemeClr val="tx1"/>
              </a:solidFill>
              <a:effectLst/>
              <a:latin typeface="+mn-lt"/>
              <a:ea typeface="+mn-ea"/>
              <a:cs typeface="+mn-cs"/>
            </a:endParaRP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current </a:t>
            </a:r>
            <a:r>
              <a:rPr lang="en-GB" sz="1200" b="1" kern="1200" dirty="0" smtClean="0">
                <a:solidFill>
                  <a:schemeClr val="tx1"/>
                </a:solidFill>
                <a:effectLst/>
                <a:latin typeface="+mn-lt"/>
                <a:ea typeface="+mn-ea"/>
                <a:cs typeface="+mn-cs"/>
              </a:rPr>
              <a:t>international aid architecture is no longer fit for purpose</a:t>
            </a:r>
            <a:r>
              <a:rPr lang="en-GB" sz="1200" kern="1200" dirty="0" smtClean="0">
                <a:solidFill>
                  <a:schemeClr val="tx1"/>
                </a:solidFill>
                <a:effectLst/>
                <a:latin typeface="+mn-lt"/>
                <a:ea typeface="+mn-ea"/>
                <a:cs typeface="+mn-cs"/>
              </a:rPr>
              <a:t>. Humanitarian funding is no longer sufficient to respond to the scale of the needs. The totality of international </a:t>
            </a:r>
            <a:r>
              <a:rPr lang="en-GB" sz="1200" u="none" strike="noStrike" kern="1200" dirty="0" smtClean="0">
                <a:solidFill>
                  <a:schemeClr val="tx1"/>
                </a:solidFill>
                <a:effectLst/>
                <a:latin typeface="+mn-lt"/>
                <a:ea typeface="+mn-ea"/>
                <a:cs typeface="+mn-cs"/>
              </a:rPr>
              <a:t>humanitarian</a:t>
            </a:r>
            <a:r>
              <a:rPr lang="en-GB" sz="1200" kern="1200" dirty="0" smtClean="0">
                <a:solidFill>
                  <a:schemeClr val="tx1"/>
                </a:solidFill>
                <a:effectLst/>
                <a:latin typeface="+mn-lt"/>
                <a:ea typeface="+mn-ea"/>
                <a:cs typeface="+mn-cs"/>
              </a:rPr>
              <a:t> budgets reaches just 10% of what is available globally for development cooperation. There is an urgent need to examine the relationship between </a:t>
            </a:r>
            <a:r>
              <a:rPr lang="en-GB" sz="1200" u="none" strike="noStrike" kern="1200" dirty="0" smtClean="0">
                <a:solidFill>
                  <a:schemeClr val="tx1"/>
                </a:solidFill>
                <a:effectLst/>
                <a:latin typeface="+mn-lt"/>
                <a:ea typeface="+mn-ea"/>
                <a:cs typeface="+mn-cs"/>
              </a:rPr>
              <a:t>humanitarian</a:t>
            </a:r>
            <a:r>
              <a:rPr lang="en-GB" sz="1200" kern="1200" dirty="0" smtClean="0">
                <a:solidFill>
                  <a:schemeClr val="tx1"/>
                </a:solidFill>
                <a:effectLst/>
                <a:latin typeface="+mn-lt"/>
                <a:ea typeface="+mn-ea"/>
                <a:cs typeface="+mn-cs"/>
              </a:rPr>
              <a:t> and development funding, and the challenges related to current development funding structures not allowing for the needed flexibility to respond to humanitarian needs, especially in middle income countries. We need a new aid architecture that links support to refugees with greater support for the communities which host them. </a:t>
            </a:r>
            <a:r>
              <a:rPr lang="en-GB" sz="1200" b="1" kern="1200" dirty="0" smtClean="0">
                <a:solidFill>
                  <a:schemeClr val="tx1"/>
                </a:solidFill>
                <a:effectLst/>
                <a:latin typeface="+mn-lt"/>
                <a:ea typeface="+mn-ea"/>
                <a:cs typeface="+mn-cs"/>
              </a:rPr>
              <a:t>More development aid and budgetary support should be made available to countries dealing with large refugee influxes. This will require changes both in terms of policy orientation and mind-set, as well as some institutional adjustment from donors, agencies and international financial institutions.</a:t>
            </a:r>
            <a:r>
              <a:rPr lang="en-GB" sz="1200" kern="1200" dirty="0" smtClean="0">
                <a:solidFill>
                  <a:schemeClr val="tx1"/>
                </a:solidFill>
                <a:effectLst/>
                <a:latin typeface="+mn-lt"/>
                <a:ea typeface="+mn-ea"/>
                <a:cs typeface="+mn-cs"/>
              </a:rPr>
              <a:t> However, it is a necessary adjustment that will allow for the stabilization of refugee host governments and communities through increased development support. The Regional Refugee and Resilience Plan for Syrian refugees and their hosts is a step in this direction, aiming at institutionalizing the linkages between humanitarian and development related interventions and holistic planning in this regard. But it is not enough. </a:t>
            </a:r>
          </a:p>
          <a:p>
            <a:pPr marL="171450" marR="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pPr marL="165383" indent="-165383" algn="just">
              <a:buFont typeface="Arial" panose="020B0604020202020204" pitchFamily="34" charset="0"/>
              <a:buChar char="•"/>
              <a:defRPr/>
            </a:pPr>
            <a:endParaRPr lang="en-US" dirty="0" smtClean="0">
              <a:ea typeface="MS PGothic" pitchFamily="34" charset="-128"/>
            </a:endParaRPr>
          </a:p>
          <a:p>
            <a:pPr marL="165383" indent="-165383">
              <a:buFont typeface="Arial" panose="020B0604020202020204" pitchFamily="34" charset="0"/>
              <a:buChar char="•"/>
              <a:defRPr/>
            </a:pPr>
            <a:endParaRPr lang="en-US" dirty="0" smtClean="0"/>
          </a:p>
          <a:p>
            <a:pPr marL="0" indent="0">
              <a:buFont typeface="Arial" panose="020B0604020202020204" pitchFamily="34" charset="0"/>
              <a:buNone/>
              <a:defRPr/>
            </a:pPr>
            <a:endParaRPr lang="en-GB" dirty="0" smtClean="0"/>
          </a:p>
          <a:p>
            <a:pPr>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F688D75C-44C9-4025-AF34-AE98D70745AD}" type="slidenum">
              <a:rPr lang="en-GB" smtClean="0"/>
              <a:t>7</a:t>
            </a:fld>
            <a:endParaRPr lang="en-GB"/>
          </a:p>
        </p:txBody>
      </p:sp>
    </p:spTree>
    <p:extLst>
      <p:ext uri="{BB962C8B-B14F-4D97-AF65-F5344CB8AC3E}">
        <p14:creationId xmlns:p14="http://schemas.microsoft.com/office/powerpoint/2010/main" val="219265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E229B-5CFD-418C-B613-76DBF8B2A5B0}" type="slidenum">
              <a:rPr lang="en-GB" smtClean="0"/>
              <a:t>8</a:t>
            </a:fld>
            <a:endParaRPr lang="en-GB"/>
          </a:p>
        </p:txBody>
      </p:sp>
    </p:spTree>
    <p:extLst>
      <p:ext uri="{BB962C8B-B14F-4D97-AF65-F5344CB8AC3E}">
        <p14:creationId xmlns:p14="http://schemas.microsoft.com/office/powerpoint/2010/main" val="209434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D9AE4D-7323-45C4-BAD4-B787729EA6CE}" type="slidenum">
              <a:rPr lang="en-GB" smtClean="0"/>
              <a:t>9</a:t>
            </a:fld>
            <a:endParaRPr lang="en-GB"/>
          </a:p>
        </p:txBody>
      </p:sp>
    </p:spTree>
    <p:extLst>
      <p:ext uri="{BB962C8B-B14F-4D97-AF65-F5344CB8AC3E}">
        <p14:creationId xmlns:p14="http://schemas.microsoft.com/office/powerpoint/2010/main" val="330103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12/22/2015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723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14803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5128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016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27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7444521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52732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9751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94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9261870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409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12/22/2015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701339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0552" y="1228089"/>
            <a:ext cx="9352228" cy="2319959"/>
          </a:xfrm>
        </p:spPr>
        <p:txBody>
          <a:bodyPr>
            <a:noAutofit/>
          </a:bodyPr>
          <a:lstStyle/>
          <a:p>
            <a:r>
              <a:rPr lang="en-US" sz="5400" dirty="0" smtClean="0"/>
              <a:t>The Syrian Refugee Crisis: Perceptions and Reflections on a Regional Crisis</a:t>
            </a:r>
            <a:endParaRPr lang="en-GB" sz="5400" dirty="0"/>
          </a:p>
        </p:txBody>
      </p:sp>
      <p:sp>
        <p:nvSpPr>
          <p:cNvPr id="5" name="TextBox 4"/>
          <p:cNvSpPr txBox="1"/>
          <p:nvPr/>
        </p:nvSpPr>
        <p:spPr>
          <a:xfrm>
            <a:off x="8831691" y="4889169"/>
            <a:ext cx="3360309" cy="1200329"/>
          </a:xfrm>
          <a:prstGeom prst="rect">
            <a:avLst/>
          </a:prstGeom>
          <a:noFill/>
        </p:spPr>
        <p:txBody>
          <a:bodyPr wrap="square" rtlCol="0">
            <a:spAutoFit/>
          </a:bodyPr>
          <a:lstStyle/>
          <a:p>
            <a:r>
              <a:rPr lang="en-US" b="1" dirty="0" smtClean="0">
                <a:solidFill>
                  <a:schemeClr val="accent2">
                    <a:lumMod val="50000"/>
                  </a:schemeClr>
                </a:solidFill>
              </a:rPr>
              <a:t>Shaden Khallaf</a:t>
            </a:r>
          </a:p>
          <a:p>
            <a:r>
              <a:rPr lang="en-US" b="1" dirty="0" smtClean="0">
                <a:solidFill>
                  <a:schemeClr val="accent2">
                    <a:lumMod val="50000"/>
                  </a:schemeClr>
                </a:solidFill>
              </a:rPr>
              <a:t>Senior Policy Officer</a:t>
            </a:r>
          </a:p>
          <a:p>
            <a:r>
              <a:rPr lang="en-US" b="1" dirty="0" smtClean="0">
                <a:solidFill>
                  <a:schemeClr val="accent2">
                    <a:lumMod val="50000"/>
                  </a:schemeClr>
                </a:solidFill>
              </a:rPr>
              <a:t>Policy Unit</a:t>
            </a:r>
          </a:p>
          <a:p>
            <a:r>
              <a:rPr lang="en-US" b="1" dirty="0" smtClean="0">
                <a:solidFill>
                  <a:schemeClr val="accent2">
                    <a:lumMod val="50000"/>
                  </a:schemeClr>
                </a:solidFill>
              </a:rPr>
              <a:t>MENA Bureau UNHCR</a:t>
            </a:r>
          </a:p>
        </p:txBody>
      </p:sp>
      <p:sp>
        <p:nvSpPr>
          <p:cNvPr id="3" name="TextBox 2"/>
          <p:cNvSpPr txBox="1"/>
          <p:nvPr/>
        </p:nvSpPr>
        <p:spPr>
          <a:xfrm>
            <a:off x="2641600" y="4003040"/>
            <a:ext cx="7477760" cy="707886"/>
          </a:xfrm>
          <a:prstGeom prst="rect">
            <a:avLst/>
          </a:prstGeom>
          <a:noFill/>
        </p:spPr>
        <p:txBody>
          <a:bodyPr wrap="square" rtlCol="0">
            <a:spAutoFit/>
          </a:bodyPr>
          <a:lstStyle/>
          <a:p>
            <a:pPr algn="ctr"/>
            <a:r>
              <a:rPr lang="en-US" sz="2000" b="1" dirty="0" smtClean="0">
                <a:solidFill>
                  <a:schemeClr val="bg1"/>
                </a:solidFill>
              </a:rPr>
              <a:t>Refugee Studies Centre, University of Oxford</a:t>
            </a:r>
          </a:p>
          <a:p>
            <a:pPr algn="ctr"/>
            <a:r>
              <a:rPr lang="en-US" sz="2000" b="1" dirty="0" smtClean="0">
                <a:solidFill>
                  <a:schemeClr val="bg1"/>
                </a:solidFill>
              </a:rPr>
              <a:t>9 December 2015</a:t>
            </a:r>
            <a:endParaRPr lang="en-GB" sz="2000" b="1" dirty="0">
              <a:solidFill>
                <a:schemeClr val="bg1"/>
              </a:solidFill>
            </a:endParaRPr>
          </a:p>
        </p:txBody>
      </p:sp>
    </p:spTree>
    <p:extLst>
      <p:ext uri="{BB962C8B-B14F-4D97-AF65-F5344CB8AC3E}">
        <p14:creationId xmlns:p14="http://schemas.microsoft.com/office/powerpoint/2010/main" val="2150247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2391" y="400017"/>
            <a:ext cx="7400236" cy="1279453"/>
          </a:xfrm>
          <a:prstGeom prst="rect">
            <a:avLst/>
          </a:prstGeom>
        </p:spPr>
        <p:txBody>
          <a:bodyPr wrap="square">
            <a:spAutoFit/>
          </a:bodyPr>
          <a:lstStyle/>
          <a:p>
            <a:r>
              <a:rPr lang="en-US" sz="3857" b="1" dirty="0" smtClean="0">
                <a:solidFill>
                  <a:schemeClr val="accent1"/>
                </a:solidFill>
              </a:rPr>
              <a:t>REFUGEE COORDINATION- SYRIA SITUATION</a:t>
            </a:r>
            <a:endParaRPr lang="en-GB" sz="3857" b="1" dirty="0">
              <a:solidFill>
                <a:schemeClr val="accent1"/>
              </a:solidFill>
            </a:endParaRPr>
          </a:p>
        </p:txBody>
      </p:sp>
      <p:sp>
        <p:nvSpPr>
          <p:cNvPr id="3" name="TextBox 2"/>
          <p:cNvSpPr txBox="1"/>
          <p:nvPr/>
        </p:nvSpPr>
        <p:spPr>
          <a:xfrm>
            <a:off x="1112390" y="1667541"/>
            <a:ext cx="10022970" cy="2845651"/>
          </a:xfrm>
          <a:prstGeom prst="rect">
            <a:avLst/>
          </a:prstGeom>
          <a:noFill/>
        </p:spPr>
        <p:txBody>
          <a:bodyPr wrap="square" rtlCol="0">
            <a:spAutoFit/>
          </a:bodyPr>
          <a:lstStyle/>
          <a:p>
            <a:r>
              <a:rPr lang="en-US" sz="2571" b="1" dirty="0">
                <a:solidFill>
                  <a:schemeClr val="accent3">
                    <a:lumMod val="50000"/>
                  </a:schemeClr>
                </a:solidFill>
              </a:rPr>
              <a:t>Regional Refugee &amp; Resilience Plan (3RP) 2015-2016</a:t>
            </a:r>
          </a:p>
          <a:p>
            <a:endParaRPr lang="en-US" sz="1286" dirty="0">
              <a:solidFill>
                <a:schemeClr val="accent3">
                  <a:lumMod val="50000"/>
                </a:schemeClr>
              </a:solidFill>
            </a:endParaRPr>
          </a:p>
          <a:p>
            <a:pPr marL="326578" indent="-326578">
              <a:spcBef>
                <a:spcPct val="0"/>
              </a:spcBef>
              <a:spcAft>
                <a:spcPts val="857"/>
              </a:spcAft>
              <a:buFont typeface="Arial" panose="020B0604020202020204" pitchFamily="34" charset="0"/>
              <a:buChar char="•"/>
            </a:pPr>
            <a:r>
              <a:rPr lang="en-GB" altLang="en-US" sz="1714" dirty="0">
                <a:solidFill>
                  <a:schemeClr val="accent3">
                    <a:lumMod val="50000"/>
                  </a:schemeClr>
                </a:solidFill>
                <a:cs typeface="Arial" panose="020B0604020202020204" pitchFamily="34" charset="0"/>
              </a:rPr>
              <a:t>Country-driven process with regional coherence</a:t>
            </a:r>
          </a:p>
          <a:p>
            <a:pPr marL="326578" indent="-326578">
              <a:spcBef>
                <a:spcPct val="0"/>
              </a:spcBef>
              <a:spcAft>
                <a:spcPts val="857"/>
              </a:spcAft>
              <a:buFont typeface="Arial" panose="020B0604020202020204" pitchFamily="34" charset="0"/>
              <a:buChar char="•"/>
            </a:pPr>
            <a:r>
              <a:rPr lang="en-GB" altLang="en-US" sz="1714" dirty="0">
                <a:solidFill>
                  <a:schemeClr val="accent3">
                    <a:lumMod val="50000"/>
                  </a:schemeClr>
                </a:solidFill>
                <a:cs typeface="Arial" panose="020B0604020202020204" pitchFamily="34" charset="0"/>
              </a:rPr>
              <a:t>Broad regional </a:t>
            </a:r>
            <a:r>
              <a:rPr lang="en-GB" altLang="en-US" sz="1714" b="1" dirty="0">
                <a:solidFill>
                  <a:schemeClr val="accent3">
                    <a:lumMod val="50000"/>
                  </a:schemeClr>
                </a:solidFill>
                <a:cs typeface="Arial" panose="020B0604020202020204" pitchFamily="34" charset="0"/>
              </a:rPr>
              <a:t>partnership </a:t>
            </a:r>
            <a:r>
              <a:rPr lang="en-GB" altLang="en-US" sz="1714" dirty="0">
                <a:solidFill>
                  <a:schemeClr val="accent3">
                    <a:lumMod val="50000"/>
                  </a:schemeClr>
                </a:solidFill>
                <a:cs typeface="Arial" panose="020B0604020202020204" pitchFamily="34" charset="0"/>
              </a:rPr>
              <a:t>strategy (close to 200 partners)</a:t>
            </a:r>
          </a:p>
          <a:p>
            <a:pPr marL="326578" indent="-326578">
              <a:spcBef>
                <a:spcPct val="0"/>
              </a:spcBef>
              <a:spcAft>
                <a:spcPts val="857"/>
              </a:spcAft>
              <a:buFont typeface="Arial" panose="020B0604020202020204" pitchFamily="34" charset="0"/>
              <a:buChar char="•"/>
            </a:pPr>
            <a:r>
              <a:rPr lang="en-GB" altLang="en-US" sz="1714" dirty="0">
                <a:solidFill>
                  <a:schemeClr val="accent3">
                    <a:lumMod val="50000"/>
                  </a:schemeClr>
                </a:solidFill>
                <a:cs typeface="Arial" panose="020B0604020202020204" pitchFamily="34" charset="0"/>
              </a:rPr>
              <a:t>Platform for </a:t>
            </a:r>
            <a:r>
              <a:rPr lang="en-GB" altLang="en-US" sz="1714" b="1" dirty="0">
                <a:solidFill>
                  <a:schemeClr val="accent3">
                    <a:lumMod val="50000"/>
                  </a:schemeClr>
                </a:solidFill>
                <a:cs typeface="Arial" panose="020B0604020202020204" pitchFamily="34" charset="0"/>
              </a:rPr>
              <a:t>advocacy</a:t>
            </a:r>
            <a:r>
              <a:rPr lang="en-GB" altLang="en-US" sz="1714" dirty="0">
                <a:solidFill>
                  <a:schemeClr val="accent3">
                    <a:lumMod val="50000"/>
                  </a:schemeClr>
                </a:solidFill>
                <a:cs typeface="Arial" panose="020B0604020202020204" pitchFamily="34" charset="0"/>
              </a:rPr>
              <a:t>, </a:t>
            </a:r>
            <a:r>
              <a:rPr lang="en-GB" altLang="en-US" sz="1714" b="1" dirty="0">
                <a:solidFill>
                  <a:schemeClr val="accent3">
                    <a:lumMod val="50000"/>
                  </a:schemeClr>
                </a:solidFill>
                <a:cs typeface="Arial" panose="020B0604020202020204" pitchFamily="34" charset="0"/>
              </a:rPr>
              <a:t>fundraising, information management</a:t>
            </a:r>
            <a:r>
              <a:rPr lang="en-GB" altLang="en-US" sz="1714" dirty="0">
                <a:solidFill>
                  <a:schemeClr val="accent3">
                    <a:lumMod val="50000"/>
                  </a:schemeClr>
                </a:solidFill>
                <a:cs typeface="Arial" panose="020B0604020202020204" pitchFamily="34" charset="0"/>
              </a:rPr>
              <a:t> and </a:t>
            </a:r>
            <a:r>
              <a:rPr lang="en-GB" altLang="en-US" sz="1714" b="1" dirty="0">
                <a:solidFill>
                  <a:schemeClr val="accent3">
                    <a:lumMod val="50000"/>
                  </a:schemeClr>
                </a:solidFill>
                <a:cs typeface="Arial" panose="020B0604020202020204" pitchFamily="34" charset="0"/>
              </a:rPr>
              <a:t>monitoring</a:t>
            </a:r>
            <a:endParaRPr lang="en-GB" altLang="en-US" sz="1714" dirty="0">
              <a:solidFill>
                <a:schemeClr val="accent3">
                  <a:lumMod val="50000"/>
                </a:schemeClr>
              </a:solidFill>
              <a:cs typeface="Arial" panose="020B0604020202020204" pitchFamily="34" charset="0"/>
            </a:endParaRPr>
          </a:p>
          <a:p>
            <a:pPr marL="326578" indent="-326578">
              <a:spcBef>
                <a:spcPct val="0"/>
              </a:spcBef>
              <a:spcAft>
                <a:spcPts val="857"/>
              </a:spcAft>
              <a:buFont typeface="Arial" panose="020B0604020202020204" pitchFamily="34" charset="0"/>
              <a:buChar char="•"/>
            </a:pPr>
            <a:r>
              <a:rPr lang="en-GB" altLang="en-US" sz="1714" dirty="0">
                <a:solidFill>
                  <a:schemeClr val="accent3">
                    <a:lumMod val="50000"/>
                  </a:schemeClr>
                </a:solidFill>
                <a:cs typeface="Arial" panose="020B0604020202020204" pitchFamily="34" charset="0"/>
              </a:rPr>
              <a:t>Evidence-based</a:t>
            </a:r>
          </a:p>
          <a:p>
            <a:pPr marL="326578" indent="-326578">
              <a:spcBef>
                <a:spcPct val="0"/>
              </a:spcBef>
              <a:spcAft>
                <a:spcPts val="857"/>
              </a:spcAft>
              <a:buFont typeface="Arial" panose="020B0604020202020204" pitchFamily="34" charset="0"/>
              <a:buChar char="•"/>
            </a:pPr>
            <a:r>
              <a:rPr lang="en-GB" altLang="en-US" sz="1714" b="1" dirty="0">
                <a:solidFill>
                  <a:schemeClr val="accent3">
                    <a:lumMod val="50000"/>
                  </a:schemeClr>
                </a:solidFill>
                <a:cs typeface="Arial" panose="020B0604020202020204" pitchFamily="34" charset="0"/>
              </a:rPr>
              <a:t>One </a:t>
            </a:r>
            <a:r>
              <a:rPr lang="en-GB" altLang="en-US" sz="1714" dirty="0">
                <a:solidFill>
                  <a:schemeClr val="accent3">
                    <a:lumMod val="50000"/>
                  </a:schemeClr>
                </a:solidFill>
                <a:cs typeface="Arial" panose="020B0604020202020204" pitchFamily="34" charset="0"/>
              </a:rPr>
              <a:t>plan, </a:t>
            </a:r>
            <a:r>
              <a:rPr lang="en-GB" altLang="en-US" sz="1714" b="1" dirty="0">
                <a:solidFill>
                  <a:schemeClr val="accent3">
                    <a:lumMod val="50000"/>
                  </a:schemeClr>
                </a:solidFill>
                <a:cs typeface="Arial" panose="020B0604020202020204" pitchFamily="34" charset="0"/>
              </a:rPr>
              <a:t>five </a:t>
            </a:r>
            <a:r>
              <a:rPr lang="en-GB" altLang="en-US" sz="1714" dirty="0">
                <a:solidFill>
                  <a:schemeClr val="accent3">
                    <a:lumMod val="50000"/>
                  </a:schemeClr>
                </a:solidFill>
                <a:cs typeface="Arial" panose="020B0604020202020204" pitchFamily="34" charset="0"/>
              </a:rPr>
              <a:t>country chapters </a:t>
            </a:r>
          </a:p>
          <a:p>
            <a:pPr marL="326578" indent="-326578">
              <a:spcBef>
                <a:spcPct val="0"/>
              </a:spcBef>
              <a:spcAft>
                <a:spcPts val="857"/>
              </a:spcAft>
              <a:buFont typeface="Arial" panose="020B0604020202020204" pitchFamily="34" charset="0"/>
              <a:buChar char="•"/>
            </a:pPr>
            <a:r>
              <a:rPr lang="en-GB" altLang="en-US" sz="1714" b="1" dirty="0">
                <a:solidFill>
                  <a:schemeClr val="accent3">
                    <a:lumMod val="50000"/>
                  </a:schemeClr>
                </a:solidFill>
                <a:cs typeface="Arial" panose="020B0604020202020204" pitchFamily="34" charset="0"/>
              </a:rPr>
              <a:t>Two year </a:t>
            </a:r>
            <a:r>
              <a:rPr lang="en-GB" altLang="en-US" sz="1714" dirty="0">
                <a:solidFill>
                  <a:schemeClr val="accent3">
                    <a:lumMod val="50000"/>
                  </a:schemeClr>
                </a:solidFill>
                <a:cs typeface="Arial" panose="020B0604020202020204" pitchFamily="34" charset="0"/>
              </a:rPr>
              <a:t>timeframe</a:t>
            </a:r>
            <a:r>
              <a:rPr lang="en-GB" altLang="en-US" sz="1714" b="1" dirty="0">
                <a:solidFill>
                  <a:schemeClr val="accent3">
                    <a:lumMod val="50000"/>
                  </a:schemeClr>
                </a:solidFill>
                <a:cs typeface="Arial" panose="020B0604020202020204" pitchFamily="34" charset="0"/>
              </a:rPr>
              <a:t> </a:t>
            </a:r>
            <a:r>
              <a:rPr lang="en-GB" altLang="en-US" sz="1714" dirty="0">
                <a:solidFill>
                  <a:schemeClr val="accent3">
                    <a:lumMod val="50000"/>
                  </a:schemeClr>
                </a:solidFill>
                <a:cs typeface="Arial" panose="020B0604020202020204" pitchFamily="34" charset="0"/>
              </a:rPr>
              <a:t>(2015-2016)</a:t>
            </a:r>
            <a:endParaRPr lang="en-GB" sz="1714" dirty="0">
              <a:solidFill>
                <a:schemeClr val="accent3">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547844130"/>
              </p:ext>
            </p:extLst>
          </p:nvPr>
        </p:nvGraphicFramePr>
        <p:xfrm>
          <a:off x="1361440" y="4958080"/>
          <a:ext cx="9225280" cy="1463040"/>
        </p:xfrm>
        <a:graphic>
          <a:graphicData uri="http://schemas.openxmlformats.org/drawingml/2006/table">
            <a:tbl>
              <a:tblPr firstRow="1" bandRow="1">
                <a:tableStyleId>{5C22544A-7EE6-4342-B048-85BDC9FD1C3A}</a:tableStyleId>
              </a:tblPr>
              <a:tblGrid>
                <a:gridCol w="6742328"/>
                <a:gridCol w="2482952"/>
              </a:tblGrid>
              <a:tr h="731520">
                <a:tc>
                  <a:txBody>
                    <a:bodyPr/>
                    <a:lstStyle/>
                    <a:p>
                      <a:r>
                        <a:rPr lang="en-US" sz="1300" b="1" baseline="0" dirty="0" smtClean="0"/>
                        <a:t>Total Funding  Requirements 2015 (Refugee &amp; Resilience)</a:t>
                      </a:r>
                      <a:endParaRPr lang="en-GB" sz="1300" b="1" dirty="0"/>
                    </a:p>
                  </a:txBody>
                  <a:tcPr marL="65314" marR="65314" marT="32657" marB="32657"/>
                </a:tc>
                <a:tc>
                  <a:txBody>
                    <a:bodyPr/>
                    <a:lstStyle/>
                    <a:p>
                      <a:pPr algn="r"/>
                      <a:r>
                        <a:rPr lang="en-US" sz="1300" b="1" dirty="0" smtClean="0"/>
                        <a:t>US$ 5.5 billion</a:t>
                      </a:r>
                      <a:endParaRPr lang="en-GB" sz="1300" b="1" dirty="0"/>
                    </a:p>
                  </a:txBody>
                  <a:tcPr marL="65314" marR="65314" marT="32657" marB="32657"/>
                </a:tc>
              </a:tr>
              <a:tr h="731520">
                <a:tc>
                  <a:txBody>
                    <a:bodyPr/>
                    <a:lstStyle/>
                    <a:p>
                      <a:r>
                        <a:rPr lang="en-US" sz="1300" b="1" dirty="0" smtClean="0"/>
                        <a:t>3RP Population Planning</a:t>
                      </a:r>
                      <a:r>
                        <a:rPr lang="en-US" sz="1300" b="1" baseline="0" dirty="0" smtClean="0"/>
                        <a:t> Figures by end-2015</a:t>
                      </a:r>
                      <a:endParaRPr lang="en-GB" sz="1300" b="1" dirty="0"/>
                    </a:p>
                  </a:txBody>
                  <a:tcPr marL="65314" marR="65314" marT="32657" marB="32657"/>
                </a:tc>
                <a:tc>
                  <a:txBody>
                    <a:bodyPr/>
                    <a:lstStyle/>
                    <a:p>
                      <a:pPr algn="r"/>
                      <a:r>
                        <a:rPr lang="en-US" sz="1300" b="1" dirty="0" smtClean="0"/>
                        <a:t>4.27 million Syrian refugees</a:t>
                      </a:r>
                      <a:endParaRPr lang="en-GB" sz="1300" b="1" dirty="0"/>
                    </a:p>
                  </a:txBody>
                  <a:tcPr marL="65314" marR="65314" marT="32657" marB="32657"/>
                </a:tc>
              </a:tr>
            </a:tbl>
          </a:graphicData>
        </a:graphic>
      </p:graphicFrame>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211" y="589772"/>
            <a:ext cx="2251643" cy="1455155"/>
          </a:xfrm>
          <a:prstGeom prst="rect">
            <a:avLst/>
          </a:prstGeom>
          <a:effectLst>
            <a:glow>
              <a:schemeClr val="accent1"/>
            </a:glow>
          </a:effectLst>
        </p:spPr>
      </p:pic>
    </p:spTree>
    <p:extLst>
      <p:ext uri="{BB962C8B-B14F-4D97-AF65-F5344CB8AC3E}">
        <p14:creationId xmlns:p14="http://schemas.microsoft.com/office/powerpoint/2010/main" val="1907631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621" y="442830"/>
            <a:ext cx="9144000" cy="793972"/>
          </a:xfrm>
        </p:spPr>
        <p:txBody>
          <a:bodyPr>
            <a:normAutofit fontScale="90000"/>
          </a:bodyPr>
          <a:lstStyle/>
          <a:p>
            <a:r>
              <a:rPr lang="en-US" b="1" dirty="0" smtClean="0">
                <a:latin typeface="+mn-lt"/>
                <a:ea typeface="MS PGothic" panose="020B0600070205080204" pitchFamily="34" charset="-128"/>
              </a:rPr>
              <a:t>3RP FUNDING STATU</a:t>
            </a:r>
            <a:r>
              <a:rPr lang="en-US" b="1" dirty="0">
                <a:latin typeface="+mn-lt"/>
                <a:ea typeface="MS PGothic" panose="020B0600070205080204" pitchFamily="34" charset="-128"/>
              </a:rPr>
              <a:t>S</a:t>
            </a:r>
            <a:r>
              <a:rPr lang="en-US" b="1" dirty="0" smtClean="0">
                <a:latin typeface="+mn-lt"/>
                <a:ea typeface="MS PGothic" panose="020B0600070205080204" pitchFamily="34" charset="-128"/>
              </a:rPr>
              <a:t> – BY SECTO</a:t>
            </a:r>
            <a:r>
              <a:rPr lang="en-US" b="1" dirty="0">
                <a:latin typeface="+mn-lt"/>
                <a:ea typeface="MS PGothic" panose="020B0600070205080204" pitchFamily="34" charset="-128"/>
              </a:rPr>
              <a:t>R</a:t>
            </a:r>
            <a:r>
              <a:rPr lang="en-US" b="1" dirty="0" smtClean="0">
                <a:latin typeface="+mn-lt"/>
                <a:ea typeface="MS PGothic" panose="020B0600070205080204" pitchFamily="34" charset="-128"/>
              </a:rPr>
              <a:t> </a:t>
            </a:r>
            <a:r>
              <a:rPr lang="en-US" b="1" dirty="0">
                <a:solidFill>
                  <a:schemeClr val="bg1"/>
                </a:solidFill>
                <a:latin typeface="+mn-lt"/>
                <a:ea typeface="MS PGothic" panose="020B0600070205080204" pitchFamily="34" charset="-128"/>
              </a:rPr>
              <a:t/>
            </a:r>
            <a:br>
              <a:rPr lang="en-US" b="1" dirty="0">
                <a:solidFill>
                  <a:schemeClr val="bg1"/>
                </a:solidFill>
                <a:latin typeface="+mn-lt"/>
                <a:ea typeface="MS PGothic" panose="020B0600070205080204" pitchFamily="34" charset="-128"/>
              </a:rPr>
            </a:br>
            <a:r>
              <a:rPr lang="en-US" sz="2000" b="1" dirty="0">
                <a:solidFill>
                  <a:schemeClr val="bg1"/>
                </a:solidFill>
                <a:latin typeface="+mn-lt"/>
                <a:ea typeface="MS PGothic" panose="020B0600070205080204" pitchFamily="34" charset="-128"/>
              </a:rPr>
              <a:t>(as of 30 September</a:t>
            </a:r>
            <a:r>
              <a:rPr lang="en-US" sz="2000" b="1" dirty="0" smtClean="0">
                <a:solidFill>
                  <a:schemeClr val="bg1"/>
                </a:solidFill>
                <a:latin typeface="+mn-lt"/>
                <a:ea typeface="MS PGothic" panose="020B0600070205080204" pitchFamily="34" charset="-128"/>
              </a:rPr>
              <a:t>)</a:t>
            </a:r>
            <a:endParaRPr lang="en-GB" sz="2000" dirty="0">
              <a:solidFill>
                <a:schemeClr val="bg1"/>
              </a:solidFill>
              <a:latin typeface="+mn-lt"/>
            </a:endParaRPr>
          </a:p>
        </p:txBody>
      </p:sp>
      <p:pic>
        <p:nvPicPr>
          <p:cNvPr id="6" name="Picture 5"/>
          <p:cNvPicPr>
            <a:picLocks noChangeAspect="1"/>
          </p:cNvPicPr>
          <p:nvPr/>
        </p:nvPicPr>
        <p:blipFill rotWithShape="1">
          <a:blip r:embed="rId3"/>
          <a:srcRect l="5910" r="6237"/>
          <a:stretch/>
        </p:blipFill>
        <p:spPr>
          <a:xfrm>
            <a:off x="1339402" y="1071524"/>
            <a:ext cx="8718998" cy="5353431"/>
          </a:xfrm>
          <a:prstGeom prst="rect">
            <a:avLst/>
          </a:prstGeom>
        </p:spPr>
      </p:pic>
    </p:spTree>
    <p:extLst>
      <p:ext uri="{BB962C8B-B14F-4D97-AF65-F5344CB8AC3E}">
        <p14:creationId xmlns:p14="http://schemas.microsoft.com/office/powerpoint/2010/main" val="3188601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11220"/>
            <a:ext cx="9144000" cy="646331"/>
          </a:xfrm>
          <a:prstGeom prst="rect">
            <a:avLst/>
          </a:prstGeom>
          <a:noFill/>
        </p:spPr>
        <p:txBody>
          <a:bodyPr wrap="square" rtlCol="0">
            <a:spAutoFit/>
          </a:bodyPr>
          <a:lstStyle/>
          <a:p>
            <a:pPr algn="ctr"/>
            <a:r>
              <a:rPr lang="en-US" sz="3600" b="1" dirty="0" smtClean="0">
                <a:solidFill>
                  <a:schemeClr val="accent1"/>
                </a:solidFill>
              </a:rPr>
              <a:t>INTER-AGENCY FUNDING EVOLUTION</a:t>
            </a:r>
            <a:endParaRPr lang="en-GB" sz="3600" b="1" dirty="0">
              <a:solidFill>
                <a:schemeClr val="accent1"/>
              </a:solidFill>
            </a:endParaRPr>
          </a:p>
        </p:txBody>
      </p:sp>
      <p:pic>
        <p:nvPicPr>
          <p:cNvPr id="2" name="Picture 1"/>
          <p:cNvPicPr>
            <a:picLocks noChangeAspect="1"/>
          </p:cNvPicPr>
          <p:nvPr/>
        </p:nvPicPr>
        <p:blipFill>
          <a:blip r:embed="rId3"/>
          <a:stretch>
            <a:fillRect/>
          </a:stretch>
        </p:blipFill>
        <p:spPr>
          <a:xfrm>
            <a:off x="595341" y="957551"/>
            <a:ext cx="11001318" cy="5587550"/>
          </a:xfrm>
          <a:prstGeom prst="rect">
            <a:avLst/>
          </a:prstGeom>
        </p:spPr>
      </p:pic>
    </p:spTree>
    <p:extLst>
      <p:ext uri="{BB962C8B-B14F-4D97-AF65-F5344CB8AC3E}">
        <p14:creationId xmlns:p14="http://schemas.microsoft.com/office/powerpoint/2010/main" val="1924053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Urban and Protracted Nature of Displacement</a:t>
            </a:r>
            <a:endParaRPr lang="en-GB" dirty="0"/>
          </a:p>
        </p:txBody>
      </p:sp>
    </p:spTree>
    <p:extLst>
      <p:ext uri="{BB962C8B-B14F-4D97-AF65-F5344CB8AC3E}">
        <p14:creationId xmlns:p14="http://schemas.microsoft.com/office/powerpoint/2010/main" val="2639121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9574" y="853439"/>
            <a:ext cx="10238316" cy="5048251"/>
          </a:xfrm>
        </p:spPr>
        <p:txBody>
          <a:bodyPr>
            <a:noAutofit/>
          </a:bodyPr>
          <a:lstStyle/>
          <a:p>
            <a:pPr algn="ctr"/>
            <a:r>
              <a:rPr lang="en-GB" sz="3600" i="1" dirty="0" smtClean="0">
                <a:solidFill>
                  <a:schemeClr val="accent3"/>
                </a:solidFill>
              </a:rPr>
              <a:t>“The </a:t>
            </a:r>
            <a:r>
              <a:rPr lang="en-GB" sz="3600" i="1" dirty="0">
                <a:solidFill>
                  <a:schemeClr val="accent3"/>
                </a:solidFill>
              </a:rPr>
              <a:t>plight of refugees and others of concern in urban areas cannot be treated in isolation but needs to be responded to in the broader context of the urban poor. The humanitarian community needs to reassess its paradigm of assistance in urban areas. Humanitarian actors in urban areas need to determine how community-based and bottom-up initiatives can be better supported</a:t>
            </a:r>
            <a:r>
              <a:rPr lang="en-GB" sz="3600" i="1" dirty="0" smtClean="0">
                <a:solidFill>
                  <a:schemeClr val="accent3"/>
                </a:solidFill>
              </a:rPr>
              <a:t>.”</a:t>
            </a:r>
            <a:br>
              <a:rPr lang="en-GB" sz="3600" i="1" dirty="0" smtClean="0">
                <a:solidFill>
                  <a:schemeClr val="accent3"/>
                </a:solidFill>
              </a:rPr>
            </a:br>
            <a:r>
              <a:rPr lang="en-GB" sz="3600" i="1" dirty="0" smtClean="0">
                <a:solidFill>
                  <a:schemeClr val="accent3"/>
                </a:solidFill>
              </a:rPr>
              <a:t>UN High Commissioner for Refugees, Antonio </a:t>
            </a:r>
            <a:r>
              <a:rPr lang="en-GB" sz="3600" i="1" dirty="0" err="1" smtClean="0">
                <a:solidFill>
                  <a:schemeClr val="accent3"/>
                </a:solidFill>
              </a:rPr>
              <a:t>Guterres</a:t>
            </a:r>
            <a:endParaRPr lang="en-GB" sz="3600" dirty="0">
              <a:solidFill>
                <a:schemeClr val="accent3"/>
              </a:solidFill>
            </a:endParaRPr>
          </a:p>
        </p:txBody>
      </p:sp>
    </p:spTree>
    <p:extLst>
      <p:ext uri="{BB962C8B-B14F-4D97-AF65-F5344CB8AC3E}">
        <p14:creationId xmlns:p14="http://schemas.microsoft.com/office/powerpoint/2010/main" val="2361227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653" y="824105"/>
            <a:ext cx="6315894" cy="6684135"/>
          </a:xfrm>
        </p:spPr>
        <p:txBody>
          <a:bodyPr>
            <a:normAutofit/>
          </a:bodyPr>
          <a:lstStyle/>
          <a:p>
            <a:pPr lvl="0"/>
            <a:r>
              <a:rPr lang="en-GB" dirty="0" smtClean="0">
                <a:solidFill>
                  <a:schemeClr val="accent3"/>
                </a:solidFill>
              </a:rPr>
              <a:t>Nearly </a:t>
            </a:r>
            <a:r>
              <a:rPr lang="en-GB" dirty="0">
                <a:solidFill>
                  <a:schemeClr val="accent3"/>
                </a:solidFill>
              </a:rPr>
              <a:t>half of the total number of refugees and asylum seekers under UNHCR’s protection live in cities and </a:t>
            </a:r>
            <a:r>
              <a:rPr lang="en-GB" dirty="0" smtClean="0">
                <a:solidFill>
                  <a:schemeClr val="accent3"/>
                </a:solidFill>
              </a:rPr>
              <a:t>towns</a:t>
            </a:r>
            <a:endParaRPr lang="en-GB" dirty="0">
              <a:solidFill>
                <a:schemeClr val="accent3"/>
              </a:solidFill>
            </a:endParaRPr>
          </a:p>
          <a:p>
            <a:pPr lvl="0"/>
            <a:r>
              <a:rPr lang="en-GB" dirty="0">
                <a:solidFill>
                  <a:schemeClr val="accent3"/>
                </a:solidFill>
              </a:rPr>
              <a:t>Refugees are </a:t>
            </a:r>
            <a:r>
              <a:rPr lang="en-GB" dirty="0" smtClean="0">
                <a:solidFill>
                  <a:schemeClr val="accent3"/>
                </a:solidFill>
              </a:rPr>
              <a:t>drawn </a:t>
            </a:r>
            <a:r>
              <a:rPr lang="en-GB" dirty="0">
                <a:solidFill>
                  <a:schemeClr val="accent3"/>
                </a:solidFill>
              </a:rPr>
              <a:t>towards cities and towns as places promising better security and </a:t>
            </a:r>
            <a:r>
              <a:rPr lang="en-GB" dirty="0" smtClean="0">
                <a:solidFill>
                  <a:schemeClr val="accent3"/>
                </a:solidFill>
              </a:rPr>
              <a:t>opportunity</a:t>
            </a:r>
          </a:p>
          <a:p>
            <a:r>
              <a:rPr lang="en-GB" dirty="0">
                <a:solidFill>
                  <a:schemeClr val="accent3"/>
                </a:solidFill>
              </a:rPr>
              <a:t>I</a:t>
            </a:r>
            <a:r>
              <a:rPr lang="en-GB" dirty="0" smtClean="0">
                <a:solidFill>
                  <a:schemeClr val="accent3"/>
                </a:solidFill>
              </a:rPr>
              <a:t>n </a:t>
            </a:r>
            <a:r>
              <a:rPr lang="en-GB" dirty="0">
                <a:solidFill>
                  <a:schemeClr val="accent3"/>
                </a:solidFill>
              </a:rPr>
              <a:t>the absence of socio-economic support, safe housing, basic identity documents and necessary survival skills, refugees often find themselves ‘excluded’ in urban </a:t>
            </a:r>
            <a:r>
              <a:rPr lang="en-GB" dirty="0" smtClean="0">
                <a:solidFill>
                  <a:schemeClr val="accent3"/>
                </a:solidFill>
              </a:rPr>
              <a:t>environments</a:t>
            </a:r>
            <a:endParaRPr lang="en-GB" dirty="0">
              <a:solidFill>
                <a:schemeClr val="accent3"/>
              </a:solidFill>
            </a:endParaRPr>
          </a:p>
          <a:p>
            <a:r>
              <a:rPr lang="en-GB" dirty="0">
                <a:solidFill>
                  <a:schemeClr val="accent3"/>
                </a:solidFill>
              </a:rPr>
              <a:t>C</a:t>
            </a:r>
            <a:r>
              <a:rPr lang="en-GB" dirty="0" smtClean="0">
                <a:solidFill>
                  <a:schemeClr val="accent3"/>
                </a:solidFill>
              </a:rPr>
              <a:t>ities </a:t>
            </a:r>
            <a:r>
              <a:rPr lang="en-GB" dirty="0">
                <a:solidFill>
                  <a:schemeClr val="accent3"/>
                </a:solidFill>
              </a:rPr>
              <a:t>present obvious opportunities to stay </a:t>
            </a:r>
            <a:r>
              <a:rPr lang="en-GB" dirty="0" smtClean="0">
                <a:solidFill>
                  <a:schemeClr val="accent3"/>
                </a:solidFill>
              </a:rPr>
              <a:t>anonymous, earn income, and </a:t>
            </a:r>
            <a:r>
              <a:rPr lang="en-GB" dirty="0">
                <a:solidFill>
                  <a:schemeClr val="accent3"/>
                </a:solidFill>
              </a:rPr>
              <a:t>build a better </a:t>
            </a:r>
            <a:r>
              <a:rPr lang="en-GB" dirty="0" smtClean="0">
                <a:solidFill>
                  <a:schemeClr val="accent3"/>
                </a:solidFill>
              </a:rPr>
              <a:t>future</a:t>
            </a:r>
          </a:p>
        </p:txBody>
      </p:sp>
      <p:pic>
        <p:nvPicPr>
          <p:cNvPr id="4" name="Picture 3"/>
          <p:cNvPicPr>
            <a:picLocks noChangeAspect="1"/>
          </p:cNvPicPr>
          <p:nvPr/>
        </p:nvPicPr>
        <p:blipFill>
          <a:blip r:embed="rId3"/>
          <a:stretch>
            <a:fillRect/>
          </a:stretch>
        </p:blipFill>
        <p:spPr>
          <a:xfrm>
            <a:off x="6484547" y="2353088"/>
            <a:ext cx="5400674" cy="3626167"/>
          </a:xfrm>
          <a:prstGeom prst="rect">
            <a:avLst/>
          </a:prstGeom>
        </p:spPr>
      </p:pic>
    </p:spTree>
    <p:extLst>
      <p:ext uri="{BB962C8B-B14F-4D97-AF65-F5344CB8AC3E}">
        <p14:creationId xmlns:p14="http://schemas.microsoft.com/office/powerpoint/2010/main" val="1878072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844" y="1997764"/>
            <a:ext cx="4855241" cy="3240157"/>
          </a:xfrm>
          <a:prstGeom prst="rect">
            <a:avLst/>
          </a:prstGeom>
        </p:spPr>
      </p:pic>
      <p:sp>
        <p:nvSpPr>
          <p:cNvPr id="2" name="Title 1"/>
          <p:cNvSpPr>
            <a:spLocks noGrp="1"/>
          </p:cNvSpPr>
          <p:nvPr>
            <p:ph type="title"/>
          </p:nvPr>
        </p:nvSpPr>
        <p:spPr>
          <a:xfrm>
            <a:off x="2181014" y="492307"/>
            <a:ext cx="8596668" cy="807076"/>
          </a:xfrm>
        </p:spPr>
        <p:txBody>
          <a:bodyPr>
            <a:normAutofit/>
          </a:bodyPr>
          <a:lstStyle/>
          <a:p>
            <a:pPr algn="ctr"/>
            <a:endParaRPr lang="en-GB" dirty="0"/>
          </a:p>
        </p:txBody>
      </p:sp>
      <p:sp>
        <p:nvSpPr>
          <p:cNvPr id="3" name="Content Placeholder 2"/>
          <p:cNvSpPr>
            <a:spLocks noGrp="1"/>
          </p:cNvSpPr>
          <p:nvPr>
            <p:ph idx="1"/>
          </p:nvPr>
        </p:nvSpPr>
        <p:spPr>
          <a:xfrm>
            <a:off x="292832" y="1514741"/>
            <a:ext cx="6739466" cy="5343259"/>
          </a:xfrm>
        </p:spPr>
        <p:txBody>
          <a:bodyPr>
            <a:normAutofit fontScale="92500"/>
          </a:bodyPr>
          <a:lstStyle/>
          <a:p>
            <a:r>
              <a:rPr lang="en-GB" sz="2600" dirty="0" smtClean="0">
                <a:solidFill>
                  <a:schemeClr val="accent3"/>
                </a:solidFill>
              </a:rPr>
              <a:t>Commitment </a:t>
            </a:r>
            <a:r>
              <a:rPr lang="en-GB" sz="2600" dirty="0">
                <a:solidFill>
                  <a:schemeClr val="accent3"/>
                </a:solidFill>
              </a:rPr>
              <a:t>to the establishment of mechanisms that enable the organization to reach out to urban refugees in their communities and to ensure that they are aware of their rights and obligations, as well as the opportunities and services available to </a:t>
            </a:r>
            <a:r>
              <a:rPr lang="en-GB" sz="2600" dirty="0" smtClean="0">
                <a:solidFill>
                  <a:schemeClr val="accent3"/>
                </a:solidFill>
              </a:rPr>
              <a:t>them</a:t>
            </a:r>
            <a:endParaRPr lang="en-GB" sz="2600" dirty="0">
              <a:solidFill>
                <a:schemeClr val="accent3"/>
              </a:solidFill>
            </a:endParaRPr>
          </a:p>
          <a:p>
            <a:r>
              <a:rPr lang="en-GB" sz="2600" dirty="0">
                <a:solidFill>
                  <a:schemeClr val="accent3"/>
                </a:solidFill>
              </a:rPr>
              <a:t>C</a:t>
            </a:r>
            <a:r>
              <a:rPr lang="en-GB" sz="2600" dirty="0" smtClean="0">
                <a:solidFill>
                  <a:schemeClr val="accent3"/>
                </a:solidFill>
              </a:rPr>
              <a:t>ommitment </a:t>
            </a:r>
            <a:r>
              <a:rPr lang="en-GB" sz="2600" dirty="0">
                <a:solidFill>
                  <a:schemeClr val="accent3"/>
                </a:solidFill>
              </a:rPr>
              <a:t>to upholding the social and economic standing of refugees, particularly by means of education, vocational training, livelihoods promotion and self-reliance </a:t>
            </a:r>
            <a:r>
              <a:rPr lang="en-GB" sz="2600" dirty="0" smtClean="0">
                <a:solidFill>
                  <a:schemeClr val="accent3"/>
                </a:solidFill>
              </a:rPr>
              <a:t>initiatives</a:t>
            </a:r>
            <a:endParaRPr lang="en-GB" sz="2600" dirty="0">
              <a:solidFill>
                <a:schemeClr val="accent3"/>
              </a:solidFill>
            </a:endParaRPr>
          </a:p>
          <a:p>
            <a:r>
              <a:rPr lang="en-GB" sz="2400" dirty="0">
                <a:solidFill>
                  <a:schemeClr val="accent3"/>
                </a:solidFill>
              </a:rPr>
              <a:t>Key component of UNHCR’s work in urban areas is that of partnership, requiring the Office to establish effective working relationships with a wide range of different </a:t>
            </a:r>
            <a:r>
              <a:rPr lang="en-GB" sz="2400" dirty="0" smtClean="0">
                <a:solidFill>
                  <a:schemeClr val="accent3"/>
                </a:solidFill>
              </a:rPr>
              <a:t>stakeholders</a:t>
            </a:r>
            <a:endParaRPr lang="en-GB" sz="2400" dirty="0">
              <a:solidFill>
                <a:schemeClr val="accent3"/>
              </a:solidFill>
            </a:endParaRPr>
          </a:p>
          <a:p>
            <a:endParaRPr lang="en-GB" sz="2300" dirty="0"/>
          </a:p>
          <a:p>
            <a:endParaRPr lang="en-GB" dirty="0"/>
          </a:p>
          <a:p>
            <a:endParaRPr lang="en-GB" dirty="0"/>
          </a:p>
          <a:p>
            <a:endParaRPr lang="en-GB" dirty="0"/>
          </a:p>
        </p:txBody>
      </p:sp>
    </p:spTree>
    <p:extLst>
      <p:ext uri="{BB962C8B-B14F-4D97-AF65-F5344CB8AC3E}">
        <p14:creationId xmlns:p14="http://schemas.microsoft.com/office/powerpoint/2010/main" val="3881268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Innovation Imperative</a:t>
            </a:r>
            <a:endParaRPr lang="en-GB" dirty="0"/>
          </a:p>
        </p:txBody>
      </p:sp>
    </p:spTree>
    <p:extLst>
      <p:ext uri="{BB962C8B-B14F-4D97-AF65-F5344CB8AC3E}">
        <p14:creationId xmlns:p14="http://schemas.microsoft.com/office/powerpoint/2010/main" val="2540453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774" y="285749"/>
            <a:ext cx="5056716" cy="660952"/>
          </a:xfrm>
        </p:spPr>
        <p:txBody>
          <a:bodyPr>
            <a:normAutofit fontScale="90000"/>
          </a:bodyPr>
          <a:lstStyle/>
          <a:p>
            <a:pPr algn="ctr"/>
            <a:r>
              <a:rPr lang="en-US" dirty="0" smtClean="0"/>
              <a:t>TECHNOLOGY</a:t>
            </a:r>
            <a:endParaRPr lang="en-GB" dirty="0"/>
          </a:p>
        </p:txBody>
      </p:sp>
      <p:sp>
        <p:nvSpPr>
          <p:cNvPr id="3" name="Content Placeholder 2"/>
          <p:cNvSpPr>
            <a:spLocks noGrp="1"/>
          </p:cNvSpPr>
          <p:nvPr>
            <p:ph idx="1"/>
          </p:nvPr>
        </p:nvSpPr>
        <p:spPr>
          <a:xfrm>
            <a:off x="677334" y="1133061"/>
            <a:ext cx="5564440" cy="5426766"/>
          </a:xfrm>
        </p:spPr>
        <p:txBody>
          <a:bodyPr>
            <a:normAutofit/>
          </a:bodyPr>
          <a:lstStyle/>
          <a:p>
            <a:r>
              <a:rPr lang="en-US" dirty="0" smtClean="0">
                <a:solidFill>
                  <a:schemeClr val="accent3"/>
                </a:solidFill>
              </a:rPr>
              <a:t>Given the challenging context and need to support refugees UNHCR has constantly worked on new technologies to facilitate access to services, including: </a:t>
            </a:r>
          </a:p>
          <a:p>
            <a:endParaRPr lang="en-US" dirty="0" smtClean="0">
              <a:solidFill>
                <a:schemeClr val="accent3"/>
              </a:solidFill>
            </a:endParaRPr>
          </a:p>
          <a:p>
            <a:pPr lvl="1"/>
            <a:r>
              <a:rPr lang="en-US" dirty="0" smtClean="0">
                <a:solidFill>
                  <a:schemeClr val="accent3"/>
                </a:solidFill>
              </a:rPr>
              <a:t>Iris-scan biometric technology </a:t>
            </a:r>
          </a:p>
          <a:p>
            <a:pPr lvl="1"/>
            <a:r>
              <a:rPr lang="en-US" dirty="0" smtClean="0">
                <a:solidFill>
                  <a:schemeClr val="accent3"/>
                </a:solidFill>
              </a:rPr>
              <a:t>Refugee Assistance and Information System</a:t>
            </a:r>
          </a:p>
          <a:p>
            <a:pPr lvl="1"/>
            <a:r>
              <a:rPr lang="en-US" dirty="0" smtClean="0">
                <a:solidFill>
                  <a:schemeClr val="accent3"/>
                </a:solidFill>
              </a:rPr>
              <a:t>Information Sharing Portal</a:t>
            </a:r>
          </a:p>
          <a:p>
            <a:pPr lvl="1"/>
            <a:r>
              <a:rPr lang="en-US" dirty="0" smtClean="0">
                <a:solidFill>
                  <a:schemeClr val="accent3"/>
                </a:solidFill>
              </a:rPr>
              <a:t>Mobile Data Collection</a:t>
            </a:r>
          </a:p>
          <a:p>
            <a:pPr lvl="1"/>
            <a:r>
              <a:rPr lang="en-US" dirty="0" smtClean="0">
                <a:solidFill>
                  <a:schemeClr val="accent3"/>
                </a:solidFill>
              </a:rPr>
              <a:t>Two Way SMS System</a:t>
            </a:r>
          </a:p>
          <a:p>
            <a:pPr lvl="1"/>
            <a:r>
              <a:rPr lang="en-US" dirty="0" smtClean="0">
                <a:solidFill>
                  <a:schemeClr val="accent3"/>
                </a:solidFill>
              </a:rPr>
              <a:t>Automatic Data Collation</a:t>
            </a:r>
          </a:p>
          <a:p>
            <a:pPr lvl="1"/>
            <a:r>
              <a:rPr lang="en-US" dirty="0" smtClean="0">
                <a:solidFill>
                  <a:schemeClr val="accent3"/>
                </a:solidFill>
              </a:rPr>
              <a:t>Cash Assistance</a:t>
            </a:r>
          </a:p>
          <a:p>
            <a:pPr lvl="1"/>
            <a:r>
              <a:rPr lang="en-US" dirty="0" smtClean="0">
                <a:solidFill>
                  <a:schemeClr val="accent3"/>
                </a:solidFill>
              </a:rPr>
              <a:t>Websites for refugees</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490" y="2445026"/>
            <a:ext cx="5397451" cy="3597965"/>
          </a:xfrm>
          <a:prstGeom prst="rect">
            <a:avLst/>
          </a:prstGeom>
        </p:spPr>
      </p:pic>
    </p:spTree>
    <p:extLst>
      <p:ext uri="{BB962C8B-B14F-4D97-AF65-F5344CB8AC3E}">
        <p14:creationId xmlns:p14="http://schemas.microsoft.com/office/powerpoint/2010/main" val="3659220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466" y="470452"/>
            <a:ext cx="8596668" cy="921026"/>
          </a:xfrm>
        </p:spPr>
        <p:txBody>
          <a:bodyPr>
            <a:normAutofit fontScale="90000"/>
          </a:bodyPr>
          <a:lstStyle/>
          <a:p>
            <a:pPr algn="ctr"/>
            <a:r>
              <a:rPr lang="en-US" dirty="0" smtClean="0"/>
              <a:t>COMMUNICATION WITH BENEFICIARIES</a:t>
            </a:r>
            <a:endParaRPr lang="en-GB" dirty="0"/>
          </a:p>
        </p:txBody>
      </p:sp>
      <p:sp>
        <p:nvSpPr>
          <p:cNvPr id="3" name="Content Placeholder 2"/>
          <p:cNvSpPr>
            <a:spLocks noGrp="1"/>
          </p:cNvSpPr>
          <p:nvPr>
            <p:ph idx="1"/>
          </p:nvPr>
        </p:nvSpPr>
        <p:spPr>
          <a:xfrm>
            <a:off x="677334" y="1709530"/>
            <a:ext cx="5723466" cy="5148470"/>
          </a:xfrm>
        </p:spPr>
        <p:txBody>
          <a:bodyPr>
            <a:normAutofit/>
          </a:bodyPr>
          <a:lstStyle/>
          <a:p>
            <a:r>
              <a:rPr lang="en-GB" dirty="0">
                <a:solidFill>
                  <a:schemeClr val="accent3"/>
                </a:solidFill>
              </a:rPr>
              <a:t>Communications with refugees is a key element of UNHCR’s protection and operational response in the MENA region</a:t>
            </a:r>
          </a:p>
          <a:p>
            <a:r>
              <a:rPr lang="en-US" dirty="0" smtClean="0">
                <a:solidFill>
                  <a:schemeClr val="accent3"/>
                </a:solidFill>
              </a:rPr>
              <a:t>UNHCR introduced a number of means of communication to help refugees and stakeholders to be better connected to the good and services, essential in addressing challenges</a:t>
            </a:r>
          </a:p>
          <a:p>
            <a:r>
              <a:rPr lang="en-GB" dirty="0" smtClean="0">
                <a:solidFill>
                  <a:schemeClr val="accent3"/>
                </a:solidFill>
              </a:rPr>
              <a:t>Addresses </a:t>
            </a:r>
            <a:r>
              <a:rPr lang="en-GB" dirty="0">
                <a:solidFill>
                  <a:schemeClr val="accent3"/>
                </a:solidFill>
              </a:rPr>
              <a:t>refugees </a:t>
            </a:r>
            <a:r>
              <a:rPr lang="en-GB" dirty="0" smtClean="0">
                <a:solidFill>
                  <a:schemeClr val="accent3"/>
                </a:solidFill>
              </a:rPr>
              <a:t>concerns on </a:t>
            </a:r>
            <a:r>
              <a:rPr lang="en-GB" dirty="0">
                <a:solidFill>
                  <a:schemeClr val="accent3"/>
                </a:solidFill>
              </a:rPr>
              <a:t>numerous levels including: Shelter, Basic needs, Education, Food Security, WASH, </a:t>
            </a:r>
            <a:r>
              <a:rPr lang="en-GB" dirty="0" smtClean="0">
                <a:solidFill>
                  <a:schemeClr val="accent3"/>
                </a:solidFill>
              </a:rPr>
              <a:t>Protection and </a:t>
            </a:r>
            <a:r>
              <a:rPr lang="en-GB" dirty="0">
                <a:solidFill>
                  <a:schemeClr val="accent3"/>
                </a:solidFill>
              </a:rPr>
              <a:t>Livelihood</a:t>
            </a:r>
            <a:r>
              <a:rPr lang="en-GB" dirty="0" smtClean="0">
                <a:solidFill>
                  <a:schemeClr val="accent3"/>
                </a:solidFill>
              </a:rPr>
              <a:t>.</a:t>
            </a:r>
          </a:p>
          <a:p>
            <a:r>
              <a:rPr lang="en-US" dirty="0" smtClean="0">
                <a:solidFill>
                  <a:schemeClr val="accent3"/>
                </a:solidFill>
              </a:rPr>
              <a:t>Achieved through two-way communication mechanisms </a:t>
            </a:r>
            <a:endParaRPr lang="en-US" dirty="0">
              <a:solidFill>
                <a:schemeClr val="accent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518" y="2206488"/>
            <a:ext cx="5033669" cy="3359426"/>
          </a:xfrm>
          <a:prstGeom prst="rect">
            <a:avLst/>
          </a:prstGeom>
        </p:spPr>
      </p:pic>
    </p:spTree>
    <p:extLst>
      <p:ext uri="{BB962C8B-B14F-4D97-AF65-F5344CB8AC3E}">
        <p14:creationId xmlns:p14="http://schemas.microsoft.com/office/powerpoint/2010/main" val="2256687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792" y="293644"/>
            <a:ext cx="4618567" cy="467139"/>
          </a:xfrm>
        </p:spPr>
        <p:txBody>
          <a:bodyPr>
            <a:noAutofit/>
          </a:bodyPr>
          <a:lstStyle/>
          <a:p>
            <a:r>
              <a:rPr lang="en-US" sz="5400" dirty="0" smtClean="0"/>
              <a:t>OVERVIEW</a:t>
            </a:r>
            <a:endParaRPr lang="en-GB" sz="5400" dirty="0"/>
          </a:p>
        </p:txBody>
      </p:sp>
      <p:sp>
        <p:nvSpPr>
          <p:cNvPr id="3" name="Content Placeholder 2"/>
          <p:cNvSpPr>
            <a:spLocks noGrp="1"/>
          </p:cNvSpPr>
          <p:nvPr>
            <p:ph idx="1"/>
          </p:nvPr>
        </p:nvSpPr>
        <p:spPr>
          <a:xfrm>
            <a:off x="357367" y="1016000"/>
            <a:ext cx="5982473" cy="5577840"/>
          </a:xfrm>
        </p:spPr>
        <p:txBody>
          <a:bodyPr>
            <a:normAutofit/>
          </a:bodyPr>
          <a:lstStyle/>
          <a:p>
            <a:pPr marL="388620" indent="-342900">
              <a:buFont typeface="+mj-lt"/>
              <a:buAutoNum type="arabicPeriod"/>
            </a:pPr>
            <a:r>
              <a:rPr lang="en-US" sz="1800" dirty="0" smtClean="0">
                <a:solidFill>
                  <a:schemeClr val="accent2">
                    <a:lumMod val="50000"/>
                  </a:schemeClr>
                </a:solidFill>
              </a:rPr>
              <a:t>Scale and Scope</a:t>
            </a:r>
          </a:p>
          <a:p>
            <a:pPr marL="388620" indent="-342900">
              <a:buFont typeface="+mj-lt"/>
              <a:buAutoNum type="arabicPeriod"/>
            </a:pPr>
            <a:r>
              <a:rPr lang="en-US" sz="1800" dirty="0" smtClean="0">
                <a:solidFill>
                  <a:schemeClr val="accent2">
                    <a:lumMod val="50000"/>
                  </a:schemeClr>
                </a:solidFill>
              </a:rPr>
              <a:t>Protection Environment</a:t>
            </a:r>
          </a:p>
          <a:p>
            <a:pPr marL="388620" indent="-342900">
              <a:buFont typeface="+mj-lt"/>
              <a:buAutoNum type="arabicPeriod"/>
            </a:pPr>
            <a:r>
              <a:rPr lang="en-US" sz="1800" dirty="0" smtClean="0">
                <a:solidFill>
                  <a:schemeClr val="accent2">
                    <a:lumMod val="50000"/>
                  </a:schemeClr>
                </a:solidFill>
              </a:rPr>
              <a:t>Humanitarian Aid Architecture</a:t>
            </a:r>
            <a:endParaRPr lang="en-US" sz="1800" dirty="0">
              <a:solidFill>
                <a:schemeClr val="accent2">
                  <a:lumMod val="50000"/>
                </a:schemeClr>
              </a:solidFill>
            </a:endParaRPr>
          </a:p>
          <a:p>
            <a:pPr marL="388620" indent="-342900">
              <a:buFont typeface="+mj-lt"/>
              <a:buAutoNum type="arabicPeriod"/>
            </a:pPr>
            <a:r>
              <a:rPr lang="en-US" sz="1800" dirty="0" smtClean="0">
                <a:solidFill>
                  <a:schemeClr val="accent2">
                    <a:lumMod val="50000"/>
                  </a:schemeClr>
                </a:solidFill>
              </a:rPr>
              <a:t>Urban </a:t>
            </a:r>
            <a:r>
              <a:rPr lang="en-US" sz="1800" dirty="0">
                <a:solidFill>
                  <a:schemeClr val="accent2">
                    <a:lumMod val="50000"/>
                  </a:schemeClr>
                </a:solidFill>
              </a:rPr>
              <a:t>and protracted nature of displacement </a:t>
            </a:r>
            <a:endParaRPr lang="en-US" sz="1800" dirty="0" smtClean="0">
              <a:solidFill>
                <a:schemeClr val="accent2">
                  <a:lumMod val="50000"/>
                </a:schemeClr>
              </a:solidFill>
            </a:endParaRPr>
          </a:p>
          <a:p>
            <a:pPr marL="388620" indent="-342900">
              <a:buFont typeface="+mj-lt"/>
              <a:buAutoNum type="arabicPeriod"/>
            </a:pPr>
            <a:r>
              <a:rPr lang="en-US" sz="1800" dirty="0" smtClean="0">
                <a:solidFill>
                  <a:schemeClr val="accent2">
                    <a:lumMod val="50000"/>
                  </a:schemeClr>
                </a:solidFill>
              </a:rPr>
              <a:t>Innovation Imperative</a:t>
            </a:r>
          </a:p>
          <a:p>
            <a:pPr marL="388620" indent="-342900">
              <a:buFont typeface="+mj-lt"/>
              <a:buAutoNum type="arabicPeriod"/>
            </a:pPr>
            <a:r>
              <a:rPr lang="en-US" sz="1800" dirty="0" smtClean="0">
                <a:solidFill>
                  <a:schemeClr val="accent2">
                    <a:lumMod val="50000"/>
                  </a:schemeClr>
                </a:solidFill>
              </a:rPr>
              <a:t>Partnerships and </a:t>
            </a:r>
            <a:r>
              <a:rPr lang="en-US" sz="1800" dirty="0">
                <a:solidFill>
                  <a:schemeClr val="accent2">
                    <a:lumMod val="50000"/>
                  </a:schemeClr>
                </a:solidFill>
              </a:rPr>
              <a:t>advocacy </a:t>
            </a:r>
            <a:endParaRPr lang="en-US" sz="1800" dirty="0" smtClean="0">
              <a:solidFill>
                <a:schemeClr val="accent2">
                  <a:lumMod val="50000"/>
                </a:schemeClr>
              </a:solidFill>
            </a:endParaRPr>
          </a:p>
          <a:p>
            <a:pPr lvl="1"/>
            <a:r>
              <a:rPr lang="en-US" sz="1800" dirty="0" smtClean="0">
                <a:solidFill>
                  <a:schemeClr val="accent2">
                    <a:lumMod val="50000"/>
                  </a:schemeClr>
                </a:solidFill>
              </a:rPr>
              <a:t>Civil Society Initiative</a:t>
            </a:r>
          </a:p>
          <a:p>
            <a:pPr lvl="1"/>
            <a:r>
              <a:rPr lang="en-US" sz="1800" dirty="0" smtClean="0">
                <a:solidFill>
                  <a:schemeClr val="accent2">
                    <a:lumMod val="50000"/>
                  </a:schemeClr>
                </a:solidFill>
              </a:rPr>
              <a:t>Academia and Think Tanks</a:t>
            </a:r>
          </a:p>
          <a:p>
            <a:pPr marL="388620" indent="-342900">
              <a:buFont typeface="+mj-lt"/>
              <a:buAutoNum type="arabicPeriod"/>
            </a:pPr>
            <a:r>
              <a:rPr lang="en-US" sz="1800" dirty="0" smtClean="0">
                <a:solidFill>
                  <a:schemeClr val="accent2">
                    <a:lumMod val="50000"/>
                  </a:schemeClr>
                </a:solidFill>
              </a:rPr>
              <a:t>Refugee Agency and Dignity</a:t>
            </a:r>
          </a:p>
          <a:p>
            <a:pPr marL="388620" indent="-342900">
              <a:buFont typeface="+mj-lt"/>
              <a:buAutoNum type="arabicPeriod"/>
            </a:pPr>
            <a:r>
              <a:rPr lang="en-US" sz="1800" dirty="0" smtClean="0">
                <a:solidFill>
                  <a:schemeClr val="accent2">
                    <a:lumMod val="50000"/>
                  </a:schemeClr>
                </a:solidFill>
              </a:rPr>
              <a:t>Onward </a:t>
            </a:r>
            <a:r>
              <a:rPr lang="en-US" sz="1800" dirty="0">
                <a:solidFill>
                  <a:schemeClr val="accent2">
                    <a:lumMod val="50000"/>
                  </a:schemeClr>
                </a:solidFill>
              </a:rPr>
              <a:t>movements to Europe </a:t>
            </a:r>
            <a:endParaRPr lang="en-US" sz="1800" dirty="0" smtClean="0">
              <a:solidFill>
                <a:schemeClr val="accent2">
                  <a:lumMod val="50000"/>
                </a:schemeClr>
              </a:solidFill>
            </a:endParaRPr>
          </a:p>
          <a:p>
            <a:pPr marL="388620" indent="-342900">
              <a:buFont typeface="+mj-lt"/>
              <a:buAutoNum type="arabicPeriod"/>
            </a:pPr>
            <a:r>
              <a:rPr lang="en-US" sz="1800" dirty="0" smtClean="0">
                <a:solidFill>
                  <a:schemeClr val="accent2">
                    <a:lumMod val="50000"/>
                  </a:schemeClr>
                </a:solidFill>
              </a:rPr>
              <a:t>Crisis of Hope</a:t>
            </a:r>
            <a:endParaRPr lang="en-US" sz="1800" dirty="0">
              <a:solidFill>
                <a:schemeClr val="accent2">
                  <a:lumMod val="50000"/>
                </a:schemeClr>
              </a:solidFill>
            </a:endParaRPr>
          </a:p>
          <a:p>
            <a:pPr marL="45720" indent="0">
              <a:buNone/>
            </a:pPr>
            <a:endParaRPr lang="en-US" dirty="0" smtClean="0"/>
          </a:p>
          <a:p>
            <a:endParaRPr lang="en-US" sz="1600" dirty="0" smtClean="0"/>
          </a:p>
          <a:p>
            <a:pPr lvl="1"/>
            <a:endParaRPr lang="en-US" sz="1600" dirty="0" smtClean="0"/>
          </a:p>
          <a:p>
            <a:pPr lvl="1"/>
            <a:endParaRPr lang="en-US" sz="1600" dirty="0" smtClean="0"/>
          </a:p>
          <a:p>
            <a:endParaRPr lang="en-US" sz="1600" dirty="0" smtClean="0"/>
          </a:p>
          <a:p>
            <a:pPr lvl="1"/>
            <a:endParaRPr lang="en-US" sz="1600" dirty="0" smtClean="0"/>
          </a:p>
          <a:p>
            <a:pPr lvl="1"/>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955" y="1158240"/>
            <a:ext cx="5152808" cy="4267200"/>
          </a:xfrm>
          <a:prstGeom prst="rect">
            <a:avLst/>
          </a:prstGeom>
        </p:spPr>
      </p:pic>
    </p:spTree>
    <p:extLst>
      <p:ext uri="{BB962C8B-B14F-4D97-AF65-F5344CB8AC3E}">
        <p14:creationId xmlns:p14="http://schemas.microsoft.com/office/powerpoint/2010/main" val="1223967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397565"/>
            <a:ext cx="9460579" cy="6460435"/>
          </a:xfrm>
        </p:spPr>
        <p:txBody>
          <a:bodyPr>
            <a:normAutofit/>
          </a:bodyPr>
          <a:lstStyle/>
          <a:p>
            <a:r>
              <a:rPr lang="en-GB" dirty="0">
                <a:solidFill>
                  <a:schemeClr val="accent3"/>
                </a:solidFill>
              </a:rPr>
              <a:t>Communication with refugees revolves around </a:t>
            </a:r>
            <a:r>
              <a:rPr lang="en-GB" dirty="0" smtClean="0">
                <a:solidFill>
                  <a:schemeClr val="accent3"/>
                </a:solidFill>
              </a:rPr>
              <a:t>information sharing </a:t>
            </a:r>
            <a:r>
              <a:rPr lang="en-GB" dirty="0">
                <a:solidFill>
                  <a:schemeClr val="accent3"/>
                </a:solidFill>
              </a:rPr>
              <a:t>between UNHCR and beneficiaries of programs, including refugees, members of </a:t>
            </a:r>
            <a:r>
              <a:rPr lang="en-GB" dirty="0" smtClean="0">
                <a:solidFill>
                  <a:schemeClr val="accent3"/>
                </a:solidFill>
              </a:rPr>
              <a:t>host communities </a:t>
            </a:r>
            <a:r>
              <a:rPr lang="en-GB" dirty="0">
                <a:solidFill>
                  <a:schemeClr val="accent3"/>
                </a:solidFill>
              </a:rPr>
              <a:t>or other affected </a:t>
            </a:r>
            <a:r>
              <a:rPr lang="en-GB" dirty="0" smtClean="0">
                <a:solidFill>
                  <a:schemeClr val="accent3"/>
                </a:solidFill>
              </a:rPr>
              <a:t>populations, through:</a:t>
            </a:r>
          </a:p>
          <a:p>
            <a:pPr marL="45720" indent="0">
              <a:buNone/>
            </a:pPr>
            <a:endParaRPr lang="en-GB" dirty="0" smtClean="0">
              <a:solidFill>
                <a:schemeClr val="accent3"/>
              </a:solidFill>
            </a:endParaRPr>
          </a:p>
          <a:p>
            <a:pPr lvl="1">
              <a:buFont typeface="+mj-lt"/>
              <a:buAutoNum type="arabicPeriod"/>
            </a:pPr>
            <a:r>
              <a:rPr lang="en-US" sz="1800" dirty="0" smtClean="0">
                <a:solidFill>
                  <a:schemeClr val="accent3"/>
                </a:solidFill>
              </a:rPr>
              <a:t>Social Media Channels </a:t>
            </a:r>
          </a:p>
          <a:p>
            <a:pPr lvl="1">
              <a:buFont typeface="+mj-lt"/>
              <a:buAutoNum type="arabicPeriod"/>
            </a:pPr>
            <a:endParaRPr lang="en-US" sz="1800" dirty="0" smtClean="0">
              <a:solidFill>
                <a:schemeClr val="accent3"/>
              </a:solidFill>
            </a:endParaRPr>
          </a:p>
          <a:p>
            <a:pPr lvl="1">
              <a:buFont typeface="+mj-lt"/>
              <a:buAutoNum type="arabicPeriod"/>
            </a:pPr>
            <a:r>
              <a:rPr lang="en-US" sz="1800" dirty="0" smtClean="0">
                <a:solidFill>
                  <a:schemeClr val="accent3"/>
                </a:solidFill>
              </a:rPr>
              <a:t>Traditional Media Tools</a:t>
            </a:r>
          </a:p>
          <a:p>
            <a:pPr lvl="1">
              <a:buFont typeface="+mj-lt"/>
              <a:buAutoNum type="arabicPeriod"/>
            </a:pPr>
            <a:endParaRPr lang="en-US" sz="1800" dirty="0" smtClean="0">
              <a:solidFill>
                <a:schemeClr val="accent3"/>
              </a:solidFill>
            </a:endParaRPr>
          </a:p>
          <a:p>
            <a:pPr lvl="1">
              <a:buFont typeface="+mj-lt"/>
              <a:buAutoNum type="arabicPeriod"/>
            </a:pPr>
            <a:r>
              <a:rPr lang="en-US" sz="1800" dirty="0" smtClean="0">
                <a:solidFill>
                  <a:schemeClr val="accent3"/>
                </a:solidFill>
              </a:rPr>
              <a:t>Mobile Communication </a:t>
            </a:r>
          </a:p>
          <a:p>
            <a:pPr lvl="1">
              <a:buFont typeface="+mj-lt"/>
              <a:buAutoNum type="arabicPeriod"/>
            </a:pPr>
            <a:endParaRPr lang="en-US" sz="1800" dirty="0">
              <a:solidFill>
                <a:schemeClr val="accent3"/>
              </a:solidFill>
            </a:endParaRPr>
          </a:p>
          <a:p>
            <a:pPr lvl="1">
              <a:buFont typeface="+mj-lt"/>
              <a:buAutoNum type="arabicPeriod"/>
            </a:pPr>
            <a:r>
              <a:rPr lang="en-GB" sz="1800" b="1" dirty="0">
                <a:solidFill>
                  <a:schemeClr val="accent3"/>
                </a:solidFill>
              </a:rPr>
              <a:t>Home </a:t>
            </a:r>
            <a:r>
              <a:rPr lang="en-GB" sz="1800" b="1" dirty="0" smtClean="0">
                <a:solidFill>
                  <a:schemeClr val="accent3"/>
                </a:solidFill>
              </a:rPr>
              <a:t>visits</a:t>
            </a:r>
          </a:p>
          <a:p>
            <a:pPr lvl="1">
              <a:buFont typeface="+mj-lt"/>
              <a:buAutoNum type="arabicPeriod"/>
            </a:pPr>
            <a:endParaRPr lang="en-US" sz="1800" b="1" dirty="0">
              <a:solidFill>
                <a:schemeClr val="accent3"/>
              </a:solidFill>
            </a:endParaRPr>
          </a:p>
          <a:p>
            <a:pPr lvl="1">
              <a:buFont typeface="+mj-lt"/>
              <a:buAutoNum type="arabicPeriod"/>
            </a:pPr>
            <a:r>
              <a:rPr lang="en-GB" sz="1800" b="1" dirty="0">
                <a:solidFill>
                  <a:schemeClr val="accent3"/>
                </a:solidFill>
              </a:rPr>
              <a:t>Call Center and Help </a:t>
            </a:r>
            <a:r>
              <a:rPr lang="en-GB" sz="1800" b="1" dirty="0" smtClean="0">
                <a:solidFill>
                  <a:schemeClr val="accent3"/>
                </a:solidFill>
              </a:rPr>
              <a:t>Line </a:t>
            </a:r>
          </a:p>
          <a:p>
            <a:pPr lvl="1">
              <a:buFont typeface="+mj-lt"/>
              <a:buAutoNum type="arabicPeriod"/>
            </a:pPr>
            <a:endParaRPr lang="en-US" sz="1800" b="1" dirty="0">
              <a:solidFill>
                <a:schemeClr val="accent3"/>
              </a:solidFill>
            </a:endParaRPr>
          </a:p>
          <a:p>
            <a:pPr lvl="1">
              <a:buFont typeface="+mj-lt"/>
              <a:buAutoNum type="arabicPeriod"/>
            </a:pPr>
            <a:r>
              <a:rPr lang="en-GB" sz="1800" b="1" dirty="0" smtClean="0">
                <a:solidFill>
                  <a:schemeClr val="accent3"/>
                </a:solidFill>
              </a:rPr>
              <a:t>Website</a:t>
            </a:r>
          </a:p>
          <a:p>
            <a:pPr lvl="1">
              <a:buFont typeface="+mj-lt"/>
              <a:buAutoNum type="arabicPeriod"/>
            </a:pPr>
            <a:endParaRPr lang="en-US" sz="1800" b="1" dirty="0">
              <a:solidFill>
                <a:schemeClr val="accent3"/>
              </a:solidFill>
            </a:endParaRPr>
          </a:p>
          <a:p>
            <a:pPr lvl="1">
              <a:buFont typeface="+mj-lt"/>
              <a:buAutoNum type="arabicPeriod"/>
            </a:pPr>
            <a:r>
              <a:rPr lang="en-GB" sz="1800" b="1" dirty="0">
                <a:solidFill>
                  <a:schemeClr val="accent3"/>
                </a:solidFill>
              </a:rPr>
              <a:t>Daily filtration and </a:t>
            </a:r>
            <a:r>
              <a:rPr lang="en-GB" sz="1800" b="1" dirty="0" smtClean="0">
                <a:solidFill>
                  <a:schemeClr val="accent3"/>
                </a:solidFill>
              </a:rPr>
              <a:t>Counselling</a:t>
            </a:r>
          </a:p>
          <a:p>
            <a:pPr lvl="1">
              <a:buFont typeface="+mj-lt"/>
              <a:buAutoNum type="arabicPeriod"/>
            </a:pPr>
            <a:endParaRPr lang="en-US" sz="1800" dirty="0" smtClean="0"/>
          </a:p>
          <a:p>
            <a:pPr lvl="1">
              <a:buFont typeface="+mj-lt"/>
              <a:buAutoNum type="arabicPeriod"/>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268" y="1705183"/>
            <a:ext cx="641489" cy="4233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932" y="1641341"/>
            <a:ext cx="487225" cy="4872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119" y="2385805"/>
            <a:ext cx="842549" cy="6310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6342" y="2255731"/>
            <a:ext cx="739629" cy="7611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7460" y="3139785"/>
            <a:ext cx="588594" cy="59279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6342" y="3122583"/>
            <a:ext cx="469795" cy="627201"/>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1306" y="4008730"/>
            <a:ext cx="657626" cy="65470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8039" y="4775184"/>
            <a:ext cx="648303" cy="702328"/>
          </a:xfrm>
          <a:prstGeom prst="rect">
            <a:avLst/>
          </a:prstGeom>
        </p:spPr>
      </p:pic>
    </p:spTree>
    <p:extLst>
      <p:ext uri="{BB962C8B-B14F-4D97-AF65-F5344CB8AC3E}">
        <p14:creationId xmlns:p14="http://schemas.microsoft.com/office/powerpoint/2010/main" val="4098114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9980" y="-102634"/>
            <a:ext cx="9966960" cy="2101576"/>
          </a:xfrm>
        </p:spPr>
        <p:txBody>
          <a:bodyPr>
            <a:normAutofit/>
          </a:bodyPr>
          <a:lstStyle/>
          <a:p>
            <a:pPr>
              <a:defRPr/>
            </a:pPr>
            <a:r>
              <a:rPr lang="en-US" sz="6000" b="1" dirty="0" smtClean="0"/>
              <a:t>Partnerships and Advocacy</a:t>
            </a:r>
            <a:endParaRPr lang="en-GB" sz="60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483" y="1998942"/>
            <a:ext cx="6806434" cy="4542554"/>
          </a:xfrm>
          <a:prstGeom prst="rect">
            <a:avLst/>
          </a:prstGeom>
        </p:spPr>
      </p:pic>
    </p:spTree>
    <p:extLst>
      <p:ext uri="{BB962C8B-B14F-4D97-AF65-F5344CB8AC3E}">
        <p14:creationId xmlns:p14="http://schemas.microsoft.com/office/powerpoint/2010/main" val="2010441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934720"/>
            <a:ext cx="10911840" cy="5648960"/>
          </a:xfrm>
        </p:spPr>
        <p:txBody>
          <a:bodyPr>
            <a:noAutofit/>
          </a:bodyPr>
          <a:lstStyle/>
          <a:p>
            <a:pPr>
              <a:defRPr/>
            </a:pPr>
            <a:r>
              <a:rPr lang="en-US" sz="2400" dirty="0">
                <a:solidFill>
                  <a:schemeClr val="accent3"/>
                </a:solidFill>
              </a:rPr>
              <a:t>All countries in MENA are impacted by displacement as </a:t>
            </a:r>
            <a:r>
              <a:rPr lang="en-US" sz="2400" b="1" dirty="0">
                <a:solidFill>
                  <a:schemeClr val="accent3"/>
                </a:solidFill>
              </a:rPr>
              <a:t>country of origin</a:t>
            </a:r>
            <a:r>
              <a:rPr lang="en-US" sz="2400" dirty="0">
                <a:solidFill>
                  <a:schemeClr val="accent3"/>
                </a:solidFill>
              </a:rPr>
              <a:t>, </a:t>
            </a:r>
            <a:r>
              <a:rPr lang="en-US" sz="2400" b="1" dirty="0">
                <a:solidFill>
                  <a:schemeClr val="accent3"/>
                </a:solidFill>
              </a:rPr>
              <a:t>country of asylum</a:t>
            </a:r>
            <a:r>
              <a:rPr lang="en-US" sz="2400" dirty="0">
                <a:solidFill>
                  <a:schemeClr val="accent3"/>
                </a:solidFill>
              </a:rPr>
              <a:t>, </a:t>
            </a:r>
            <a:r>
              <a:rPr lang="en-US" sz="2400" b="1" dirty="0">
                <a:solidFill>
                  <a:schemeClr val="accent3"/>
                </a:solidFill>
              </a:rPr>
              <a:t>country of transit</a:t>
            </a:r>
            <a:r>
              <a:rPr lang="en-US" sz="2400" dirty="0">
                <a:solidFill>
                  <a:schemeClr val="accent3"/>
                </a:solidFill>
              </a:rPr>
              <a:t>, </a:t>
            </a:r>
            <a:r>
              <a:rPr lang="en-US" sz="2400" b="1" dirty="0">
                <a:solidFill>
                  <a:schemeClr val="accent3"/>
                </a:solidFill>
              </a:rPr>
              <a:t>donor</a:t>
            </a:r>
            <a:r>
              <a:rPr lang="en-US" sz="2400" dirty="0">
                <a:solidFill>
                  <a:schemeClr val="accent3"/>
                </a:solidFill>
              </a:rPr>
              <a:t> or a combination of these categories</a:t>
            </a:r>
          </a:p>
          <a:p>
            <a:pPr>
              <a:defRPr/>
            </a:pPr>
            <a:r>
              <a:rPr lang="en-US" sz="2400" dirty="0" smtClean="0">
                <a:solidFill>
                  <a:schemeClr val="accent3"/>
                </a:solidFill>
              </a:rPr>
              <a:t>Main area of focus has been to look at the design and development of partnership policies and stronger relations with civil </a:t>
            </a:r>
            <a:r>
              <a:rPr lang="en-US" sz="2400" dirty="0">
                <a:solidFill>
                  <a:schemeClr val="accent3"/>
                </a:solidFill>
              </a:rPr>
              <a:t>s</a:t>
            </a:r>
            <a:r>
              <a:rPr lang="en-US" sz="2400" dirty="0" smtClean="0">
                <a:solidFill>
                  <a:schemeClr val="accent3"/>
                </a:solidFill>
              </a:rPr>
              <a:t>ociety actors across the region</a:t>
            </a:r>
          </a:p>
          <a:p>
            <a:pPr>
              <a:defRPr/>
            </a:pPr>
            <a:r>
              <a:rPr lang="en-US" sz="2400" dirty="0" smtClean="0">
                <a:solidFill>
                  <a:schemeClr val="accent3"/>
                </a:solidFill>
              </a:rPr>
              <a:t>Building a regional network which would act as a base for advocacy to widen protection space, and for support and impact on local engagement with and decision making related to displacement</a:t>
            </a:r>
          </a:p>
          <a:p>
            <a:pPr>
              <a:defRPr/>
            </a:pPr>
            <a:r>
              <a:rPr lang="en-US" sz="2400" dirty="0" smtClean="0">
                <a:solidFill>
                  <a:schemeClr val="accent3"/>
                </a:solidFill>
              </a:rPr>
              <a:t>Establishment of a </a:t>
            </a:r>
            <a:r>
              <a:rPr lang="en-US" sz="2400" b="1" dirty="0" smtClean="0">
                <a:solidFill>
                  <a:schemeClr val="accent3"/>
                </a:solidFill>
              </a:rPr>
              <a:t>MENA Civil Society Network for Displacement </a:t>
            </a:r>
            <a:r>
              <a:rPr lang="en-US" sz="2400" dirty="0" smtClean="0">
                <a:solidFill>
                  <a:schemeClr val="accent3"/>
                </a:solidFill>
              </a:rPr>
              <a:t>would amplify the voices of supporters and advocates across the region</a:t>
            </a:r>
            <a:endParaRPr lang="en-GB" sz="2400" dirty="0">
              <a:solidFill>
                <a:schemeClr val="accent3"/>
              </a:solidFill>
            </a:endParaRPr>
          </a:p>
        </p:txBody>
      </p:sp>
    </p:spTree>
    <p:extLst>
      <p:ext uri="{BB962C8B-B14F-4D97-AF65-F5344CB8AC3E}">
        <p14:creationId xmlns:p14="http://schemas.microsoft.com/office/powerpoint/2010/main" val="2900333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940" y="362904"/>
            <a:ext cx="9875520" cy="1356360"/>
          </a:xfrm>
        </p:spPr>
        <p:txBody>
          <a:bodyPr wrap="square" numCol="1" anchorCtr="0" compatLnSpc="1">
            <a:prstTxWarp prst="textNoShape">
              <a:avLst/>
            </a:prstTxWarp>
          </a:bodyPr>
          <a:lstStyle/>
          <a:p>
            <a:pPr marL="457200" indent="-457200" algn="ctr">
              <a:defRPr/>
            </a:pPr>
            <a:r>
              <a:rPr lang="en-US" sz="4400" dirty="0"/>
              <a:t>CIVIL SOCIETY NETWORK </a:t>
            </a:r>
          </a:p>
        </p:txBody>
      </p:sp>
      <p:sp>
        <p:nvSpPr>
          <p:cNvPr id="3" name="Content Placeholder 2"/>
          <p:cNvSpPr>
            <a:spLocks noGrp="1"/>
          </p:cNvSpPr>
          <p:nvPr>
            <p:ph idx="1"/>
          </p:nvPr>
        </p:nvSpPr>
        <p:spPr>
          <a:xfrm>
            <a:off x="949960" y="1475425"/>
            <a:ext cx="10652760" cy="4844096"/>
          </a:xfrm>
        </p:spPr>
        <p:txBody>
          <a:bodyPr wrap="square" numCol="1" anchor="t" anchorCtr="0" compatLnSpc="1">
            <a:prstTxWarp prst="textNoShape">
              <a:avLst/>
            </a:prstTxWarp>
            <a:normAutofit/>
          </a:bodyPr>
          <a:lstStyle/>
          <a:p>
            <a:pPr marL="457200" indent="-457200">
              <a:defRPr/>
            </a:pPr>
            <a:r>
              <a:rPr lang="en-US" sz="2800" dirty="0">
                <a:solidFill>
                  <a:schemeClr val="accent3"/>
                </a:solidFill>
              </a:rPr>
              <a:t>Development of network for national and regional civil society actors involved with advocacy, program implementation, research, resource mobilization, media, or otherwise </a:t>
            </a:r>
          </a:p>
          <a:p>
            <a:pPr marL="457200" indent="-457200">
              <a:defRPr/>
            </a:pPr>
            <a:r>
              <a:rPr lang="en-US" sz="2800" dirty="0">
                <a:solidFill>
                  <a:schemeClr val="accent3"/>
                </a:solidFill>
              </a:rPr>
              <a:t>UNHCR as catalyst and convener</a:t>
            </a:r>
          </a:p>
          <a:p>
            <a:pPr marL="457200" indent="-457200">
              <a:defRPr/>
            </a:pPr>
            <a:r>
              <a:rPr lang="en-US" sz="2900" dirty="0" smtClean="0">
                <a:solidFill>
                  <a:schemeClr val="accent3"/>
                </a:solidFill>
              </a:rPr>
              <a:t>A </a:t>
            </a:r>
            <a:r>
              <a:rPr lang="en-US" sz="2900" dirty="0">
                <a:solidFill>
                  <a:schemeClr val="accent3"/>
                </a:solidFill>
              </a:rPr>
              <a:t>process of mapping and analysis of stakeholders, discussions with field offices and select partners at various fora, an outreach toolkit to new partners (all in English and Arabic), have been developed.</a:t>
            </a:r>
            <a:endParaRPr lang="en-US" sz="4500" dirty="0">
              <a:solidFill>
                <a:schemeClr val="accent3"/>
              </a:solidFill>
            </a:endParaRPr>
          </a:p>
          <a:p>
            <a:pPr marL="457200" indent="-457200">
              <a:defRPr/>
            </a:pPr>
            <a:r>
              <a:rPr lang="en-US" sz="2800" dirty="0" smtClean="0">
                <a:solidFill>
                  <a:schemeClr val="accent3"/>
                </a:solidFill>
              </a:rPr>
              <a:t>A </a:t>
            </a:r>
            <a:r>
              <a:rPr lang="en-US" sz="2800" dirty="0">
                <a:solidFill>
                  <a:schemeClr val="accent3"/>
                </a:solidFill>
              </a:rPr>
              <a:t>network secretariat would be formed, which would continue to drive the process forward, in close collaboration with UNHCR. </a:t>
            </a:r>
          </a:p>
        </p:txBody>
      </p:sp>
    </p:spTree>
    <p:extLst>
      <p:ext uri="{BB962C8B-B14F-4D97-AF65-F5344CB8AC3E}">
        <p14:creationId xmlns:p14="http://schemas.microsoft.com/office/powerpoint/2010/main" val="747089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defRPr/>
            </a:pPr>
            <a:r>
              <a:rPr lang="en-US" sz="2800" cap="none" dirty="0" smtClean="0"/>
              <a:t>ACADEMIA AND THINK TANKS</a:t>
            </a:r>
            <a:endParaRPr lang="en-GB" sz="2800" dirty="0"/>
          </a:p>
        </p:txBody>
      </p:sp>
      <p:sp>
        <p:nvSpPr>
          <p:cNvPr id="8" name="Content Placeholder 7"/>
          <p:cNvSpPr>
            <a:spLocks noGrp="1"/>
          </p:cNvSpPr>
          <p:nvPr>
            <p:ph sz="half" idx="1"/>
          </p:nvPr>
        </p:nvSpPr>
        <p:spPr/>
        <p:txBody>
          <a:bodyPr>
            <a:noAutofit/>
          </a:bodyPr>
          <a:lstStyle/>
          <a:p>
            <a:pPr lvl="1">
              <a:defRPr/>
            </a:pPr>
            <a:r>
              <a:rPr lang="en-US" dirty="0" smtClean="0">
                <a:solidFill>
                  <a:schemeClr val="accent3"/>
                </a:solidFill>
              </a:rPr>
              <a:t>The </a:t>
            </a:r>
            <a:r>
              <a:rPr lang="en-US" dirty="0">
                <a:solidFill>
                  <a:schemeClr val="accent3"/>
                </a:solidFill>
              </a:rPr>
              <a:t>Center for Migration and Refugee Studies in Cairo </a:t>
            </a:r>
            <a:endParaRPr lang="en-GB" dirty="0">
              <a:solidFill>
                <a:schemeClr val="accent3"/>
              </a:solidFill>
            </a:endParaRPr>
          </a:p>
          <a:p>
            <a:pPr lvl="1">
              <a:defRPr/>
            </a:pPr>
            <a:r>
              <a:rPr lang="en-US" dirty="0" err="1">
                <a:solidFill>
                  <a:schemeClr val="accent3"/>
                </a:solidFill>
              </a:rPr>
              <a:t>Issam</a:t>
            </a:r>
            <a:r>
              <a:rPr lang="en-US" dirty="0">
                <a:solidFill>
                  <a:schemeClr val="accent3"/>
                </a:solidFill>
              </a:rPr>
              <a:t> Fares Institute for Public Policy, Beirut</a:t>
            </a:r>
            <a:endParaRPr lang="en-GB" dirty="0">
              <a:solidFill>
                <a:schemeClr val="accent3"/>
              </a:solidFill>
            </a:endParaRPr>
          </a:p>
          <a:p>
            <a:pPr lvl="1">
              <a:defRPr/>
            </a:pPr>
            <a:r>
              <a:rPr lang="en-US" dirty="0">
                <a:solidFill>
                  <a:schemeClr val="accent3"/>
                </a:solidFill>
              </a:rPr>
              <a:t>Center for Strategic Studies in Amman, Amman</a:t>
            </a:r>
            <a:endParaRPr lang="en-GB" dirty="0">
              <a:solidFill>
                <a:schemeClr val="accent3"/>
              </a:solidFill>
            </a:endParaRPr>
          </a:p>
          <a:p>
            <a:pPr lvl="1">
              <a:defRPr/>
            </a:pPr>
            <a:r>
              <a:rPr lang="en-US" dirty="0" err="1">
                <a:solidFill>
                  <a:schemeClr val="accent3"/>
                </a:solidFill>
              </a:rPr>
              <a:t>Asfari</a:t>
            </a:r>
            <a:r>
              <a:rPr lang="en-US" dirty="0">
                <a:solidFill>
                  <a:schemeClr val="accent3"/>
                </a:solidFill>
              </a:rPr>
              <a:t> Institute for Civic Engagement and Citizenship, Beirut</a:t>
            </a:r>
            <a:endParaRPr lang="en-GB" dirty="0">
              <a:solidFill>
                <a:schemeClr val="accent3"/>
              </a:solidFill>
            </a:endParaRPr>
          </a:p>
          <a:p>
            <a:pPr lvl="1">
              <a:defRPr/>
            </a:pPr>
            <a:r>
              <a:rPr lang="en-US" dirty="0">
                <a:solidFill>
                  <a:schemeClr val="accent3"/>
                </a:solidFill>
              </a:rPr>
              <a:t>Columbia Middle East Research Center, Amman</a:t>
            </a:r>
            <a:endParaRPr lang="en-GB" dirty="0">
              <a:solidFill>
                <a:schemeClr val="accent3"/>
              </a:solidFill>
            </a:endParaRPr>
          </a:p>
          <a:p>
            <a:pPr lvl="1">
              <a:defRPr/>
            </a:pPr>
            <a:r>
              <a:rPr lang="en-US" dirty="0">
                <a:solidFill>
                  <a:schemeClr val="accent3"/>
                </a:solidFill>
              </a:rPr>
              <a:t>West Asia North Africa (WANA) Institute, Amman</a:t>
            </a:r>
            <a:endParaRPr lang="en-GB" dirty="0">
              <a:solidFill>
                <a:schemeClr val="accent3"/>
              </a:solidFill>
            </a:endParaRPr>
          </a:p>
          <a:p>
            <a:pPr marL="457200" lvl="1" indent="0">
              <a:buNone/>
              <a:defRPr/>
            </a:pPr>
            <a:endParaRPr lang="en-GB" sz="1400" dirty="0"/>
          </a:p>
        </p:txBody>
      </p:sp>
      <p:sp>
        <p:nvSpPr>
          <p:cNvPr id="2" name="Content Placeholder 1"/>
          <p:cNvSpPr>
            <a:spLocks noGrp="1"/>
          </p:cNvSpPr>
          <p:nvPr>
            <p:ph sz="half" idx="2"/>
          </p:nvPr>
        </p:nvSpPr>
        <p:spPr/>
        <p:txBody>
          <a:bodyPr>
            <a:normAutofit lnSpcReduction="10000"/>
          </a:bodyPr>
          <a:lstStyle/>
          <a:p>
            <a:pPr lvl="1">
              <a:defRPr/>
            </a:pPr>
            <a:r>
              <a:rPr lang="en-US" dirty="0">
                <a:solidFill>
                  <a:schemeClr val="accent3"/>
                </a:solidFill>
              </a:rPr>
              <a:t>New York University Abu Dhabi;</a:t>
            </a:r>
            <a:endParaRPr lang="en-GB" dirty="0">
              <a:solidFill>
                <a:schemeClr val="accent3"/>
              </a:solidFill>
            </a:endParaRPr>
          </a:p>
          <a:p>
            <a:pPr lvl="1">
              <a:defRPr/>
            </a:pPr>
            <a:r>
              <a:rPr lang="en-US" dirty="0" err="1">
                <a:solidFill>
                  <a:schemeClr val="accent3"/>
                </a:solidFill>
              </a:rPr>
              <a:t>Hult</a:t>
            </a:r>
            <a:r>
              <a:rPr lang="en-US" dirty="0">
                <a:solidFill>
                  <a:schemeClr val="accent3"/>
                </a:solidFill>
              </a:rPr>
              <a:t> International Business School, Abu Dhabi</a:t>
            </a:r>
            <a:endParaRPr lang="en-GB" dirty="0">
              <a:solidFill>
                <a:schemeClr val="accent3"/>
              </a:solidFill>
            </a:endParaRPr>
          </a:p>
          <a:p>
            <a:pPr lvl="1">
              <a:defRPr/>
            </a:pPr>
            <a:r>
              <a:rPr lang="en-US" dirty="0">
                <a:solidFill>
                  <a:schemeClr val="accent3"/>
                </a:solidFill>
              </a:rPr>
              <a:t>INSEAD, Abu Dhabi;</a:t>
            </a:r>
            <a:endParaRPr lang="en-GB" dirty="0">
              <a:solidFill>
                <a:schemeClr val="accent3"/>
              </a:solidFill>
            </a:endParaRPr>
          </a:p>
          <a:p>
            <a:pPr lvl="1">
              <a:defRPr/>
            </a:pPr>
            <a:r>
              <a:rPr lang="en-US" dirty="0">
                <a:solidFill>
                  <a:schemeClr val="accent3"/>
                </a:solidFill>
              </a:rPr>
              <a:t>Konrad </a:t>
            </a:r>
            <a:r>
              <a:rPr lang="en-US" dirty="0" err="1">
                <a:solidFill>
                  <a:schemeClr val="accent3"/>
                </a:solidFill>
              </a:rPr>
              <a:t>Adenaur</a:t>
            </a:r>
            <a:r>
              <a:rPr lang="en-US" dirty="0">
                <a:solidFill>
                  <a:schemeClr val="accent3"/>
                </a:solidFill>
              </a:rPr>
              <a:t> </a:t>
            </a:r>
            <a:r>
              <a:rPr lang="en-US" dirty="0" err="1">
                <a:solidFill>
                  <a:schemeClr val="accent3"/>
                </a:solidFill>
              </a:rPr>
              <a:t>Stiftung</a:t>
            </a:r>
            <a:r>
              <a:rPr lang="en-US" dirty="0">
                <a:solidFill>
                  <a:schemeClr val="accent3"/>
                </a:solidFill>
              </a:rPr>
              <a:t>, Amman and Beirut</a:t>
            </a:r>
          </a:p>
          <a:p>
            <a:pPr lvl="1">
              <a:defRPr/>
            </a:pPr>
            <a:r>
              <a:rPr lang="en-US" dirty="0">
                <a:solidFill>
                  <a:schemeClr val="accent3"/>
                </a:solidFill>
              </a:rPr>
              <a:t>Institute for Migration Studies, Beirut </a:t>
            </a:r>
            <a:endParaRPr lang="en-GB" dirty="0">
              <a:solidFill>
                <a:schemeClr val="accent3"/>
              </a:solidFill>
            </a:endParaRPr>
          </a:p>
          <a:p>
            <a:pPr lvl="1">
              <a:defRPr/>
            </a:pPr>
            <a:r>
              <a:rPr lang="en-US" dirty="0">
                <a:solidFill>
                  <a:schemeClr val="accent3"/>
                </a:solidFill>
              </a:rPr>
              <a:t>Arab Thought Forum, Amman</a:t>
            </a:r>
            <a:endParaRPr lang="en-GB" dirty="0">
              <a:solidFill>
                <a:schemeClr val="accent3"/>
              </a:solidFill>
            </a:endParaRPr>
          </a:p>
          <a:p>
            <a:pPr lvl="1">
              <a:defRPr/>
            </a:pPr>
            <a:r>
              <a:rPr lang="en-US" dirty="0">
                <a:solidFill>
                  <a:schemeClr val="accent3"/>
                </a:solidFill>
              </a:rPr>
              <a:t>Open Society Foundation, Amman </a:t>
            </a:r>
            <a:endParaRPr lang="en-GB" dirty="0">
              <a:solidFill>
                <a:schemeClr val="accent3"/>
              </a:solidFill>
            </a:endParaRPr>
          </a:p>
          <a:p>
            <a:pPr lvl="1">
              <a:defRPr/>
            </a:pPr>
            <a:r>
              <a:rPr lang="en-US" dirty="0">
                <a:solidFill>
                  <a:schemeClr val="accent3"/>
                </a:solidFill>
              </a:rPr>
              <a:t>Refugee Studies Centre, Oxford</a:t>
            </a:r>
            <a:endParaRPr lang="en-GB" dirty="0">
              <a:solidFill>
                <a:schemeClr val="accent3"/>
              </a:solidFill>
            </a:endParaRPr>
          </a:p>
          <a:p>
            <a:pPr lvl="1">
              <a:defRPr/>
            </a:pPr>
            <a:r>
              <a:rPr lang="en-US" dirty="0">
                <a:solidFill>
                  <a:schemeClr val="accent3"/>
                </a:solidFill>
              </a:rPr>
              <a:t>Center for Women’s Studies, Amman </a:t>
            </a:r>
            <a:endParaRPr lang="en-GB" dirty="0">
              <a:solidFill>
                <a:schemeClr val="accent3"/>
              </a:solidFill>
            </a:endParaRPr>
          </a:p>
          <a:p>
            <a:pPr lvl="1">
              <a:defRPr/>
            </a:pPr>
            <a:r>
              <a:rPr lang="en-US" dirty="0">
                <a:solidFill>
                  <a:schemeClr val="accent3"/>
                </a:solidFill>
              </a:rPr>
              <a:t>Cynthia Nelson Center for Gender Studies, Cairo</a:t>
            </a:r>
          </a:p>
          <a:p>
            <a:endParaRPr lang="en-GB" dirty="0"/>
          </a:p>
        </p:txBody>
      </p:sp>
    </p:spTree>
    <p:extLst>
      <p:ext uri="{BB962C8B-B14F-4D97-AF65-F5344CB8AC3E}">
        <p14:creationId xmlns:p14="http://schemas.microsoft.com/office/powerpoint/2010/main" val="899501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631" y="452718"/>
            <a:ext cx="9404723" cy="847762"/>
          </a:xfrm>
        </p:spPr>
        <p:txBody>
          <a:bodyPr>
            <a:normAutofit/>
          </a:bodyPr>
          <a:lstStyle/>
          <a:p>
            <a:pPr algn="ctr"/>
            <a:r>
              <a:rPr lang="en-US" sz="3200" dirty="0" smtClean="0"/>
              <a:t>PARTNERSHIPS</a:t>
            </a:r>
            <a:endParaRPr lang="en-GB" sz="3200" dirty="0"/>
          </a:p>
        </p:txBody>
      </p:sp>
      <p:sp>
        <p:nvSpPr>
          <p:cNvPr id="3" name="Content Placeholder 2"/>
          <p:cNvSpPr>
            <a:spLocks noGrp="1"/>
          </p:cNvSpPr>
          <p:nvPr>
            <p:ph idx="1"/>
          </p:nvPr>
        </p:nvSpPr>
        <p:spPr>
          <a:xfrm>
            <a:off x="646112" y="1483360"/>
            <a:ext cx="11159808" cy="5039360"/>
          </a:xfrm>
        </p:spPr>
        <p:txBody>
          <a:bodyPr>
            <a:normAutofit fontScale="92500"/>
          </a:bodyPr>
          <a:lstStyle/>
          <a:p>
            <a:r>
              <a:rPr lang="en-US" altLang="en-US" b="1" u="sng" dirty="0">
                <a:solidFill>
                  <a:schemeClr val="accent3"/>
                </a:solidFill>
              </a:rPr>
              <a:t>NGOs</a:t>
            </a:r>
            <a:r>
              <a:rPr lang="en-US" altLang="en-US" b="1" dirty="0">
                <a:solidFill>
                  <a:schemeClr val="accent3"/>
                </a:solidFill>
              </a:rPr>
              <a:t>: </a:t>
            </a:r>
            <a:r>
              <a:rPr lang="en-US" altLang="en-US" dirty="0">
                <a:solidFill>
                  <a:schemeClr val="accent3"/>
                </a:solidFill>
              </a:rPr>
              <a:t>Iraqi Salvation Humanitarian Organization (ISHO), The Jordanian Hashemite Fund for Human Development, International Islamic Relief Organization, Human Rights Committee, Royal Charity Organization, Zakat House, </a:t>
            </a:r>
            <a:r>
              <a:rPr lang="en-US" altLang="en-US" dirty="0" err="1">
                <a:solidFill>
                  <a:schemeClr val="accent3"/>
                </a:solidFill>
              </a:rPr>
              <a:t>Amel</a:t>
            </a:r>
            <a:r>
              <a:rPr lang="en-US" altLang="en-US" dirty="0">
                <a:solidFill>
                  <a:schemeClr val="accent3"/>
                </a:solidFill>
              </a:rPr>
              <a:t> Association, Frontiers </a:t>
            </a:r>
            <a:r>
              <a:rPr lang="en-US" altLang="en-US" dirty="0" err="1">
                <a:solidFill>
                  <a:schemeClr val="accent3"/>
                </a:solidFill>
              </a:rPr>
              <a:t>Ruwad</a:t>
            </a:r>
            <a:r>
              <a:rPr lang="en-US" altLang="en-US" dirty="0">
                <a:solidFill>
                  <a:schemeClr val="accent3"/>
                </a:solidFill>
              </a:rPr>
              <a:t> Association, Association pour la </a:t>
            </a:r>
            <a:r>
              <a:rPr lang="en-US" altLang="en-US" dirty="0" err="1">
                <a:solidFill>
                  <a:schemeClr val="accent3"/>
                </a:solidFill>
              </a:rPr>
              <a:t>Développement</a:t>
            </a:r>
            <a:r>
              <a:rPr lang="en-US" altLang="en-US" dirty="0">
                <a:solidFill>
                  <a:schemeClr val="accent3"/>
                </a:solidFill>
              </a:rPr>
              <a:t> </a:t>
            </a:r>
            <a:r>
              <a:rPr lang="en-US" altLang="en-US" dirty="0" err="1">
                <a:solidFill>
                  <a:schemeClr val="accent3"/>
                </a:solidFill>
              </a:rPr>
              <a:t>Humain</a:t>
            </a:r>
            <a:r>
              <a:rPr lang="en-US" altLang="en-US" dirty="0">
                <a:solidFill>
                  <a:schemeClr val="accent3"/>
                </a:solidFill>
              </a:rPr>
              <a:t> </a:t>
            </a:r>
            <a:r>
              <a:rPr lang="en-US" altLang="en-US" dirty="0" err="1">
                <a:solidFill>
                  <a:schemeClr val="accent3"/>
                </a:solidFill>
              </a:rPr>
              <a:t>en</a:t>
            </a:r>
            <a:r>
              <a:rPr lang="en-US" altLang="en-US" dirty="0">
                <a:solidFill>
                  <a:schemeClr val="accent3"/>
                </a:solidFill>
              </a:rPr>
              <a:t> </a:t>
            </a:r>
            <a:r>
              <a:rPr lang="en-US" altLang="en-US" dirty="0" err="1">
                <a:solidFill>
                  <a:schemeClr val="accent3"/>
                </a:solidFill>
              </a:rPr>
              <a:t>Mauritanie</a:t>
            </a:r>
            <a:r>
              <a:rPr lang="en-US" altLang="en-US" dirty="0">
                <a:solidFill>
                  <a:schemeClr val="accent3"/>
                </a:solidFill>
              </a:rPr>
              <a:t>, IRD : </a:t>
            </a:r>
            <a:r>
              <a:rPr lang="en-US" altLang="en-US" dirty="0" err="1">
                <a:solidFill>
                  <a:schemeClr val="accent3"/>
                </a:solidFill>
              </a:rPr>
              <a:t>Institut</a:t>
            </a:r>
            <a:r>
              <a:rPr lang="en-US" altLang="en-US" dirty="0">
                <a:solidFill>
                  <a:schemeClr val="accent3"/>
                </a:solidFill>
              </a:rPr>
              <a:t> de </a:t>
            </a:r>
            <a:r>
              <a:rPr lang="en-US" altLang="en-US" dirty="0" err="1">
                <a:solidFill>
                  <a:schemeClr val="accent3"/>
                </a:solidFill>
              </a:rPr>
              <a:t>Recherche</a:t>
            </a:r>
            <a:r>
              <a:rPr lang="en-US" altLang="en-US" dirty="0">
                <a:solidFill>
                  <a:schemeClr val="accent3"/>
                </a:solidFill>
              </a:rPr>
              <a:t> pour le </a:t>
            </a:r>
            <a:r>
              <a:rPr lang="en-US" altLang="en-US" dirty="0" err="1">
                <a:solidFill>
                  <a:schemeClr val="accent3"/>
                </a:solidFill>
              </a:rPr>
              <a:t>Développement</a:t>
            </a:r>
            <a:r>
              <a:rPr lang="en-US" altLang="en-US" dirty="0">
                <a:solidFill>
                  <a:schemeClr val="accent3"/>
                </a:solidFill>
              </a:rPr>
              <a:t>, Al-</a:t>
            </a:r>
            <a:r>
              <a:rPr lang="en-US" altLang="en-US" dirty="0" err="1">
                <a:solidFill>
                  <a:schemeClr val="accent3"/>
                </a:solidFill>
              </a:rPr>
              <a:t>Bena</a:t>
            </a:r>
            <a:r>
              <a:rPr lang="en-US" altLang="en-US" dirty="0">
                <a:solidFill>
                  <a:schemeClr val="accent3"/>
                </a:solidFill>
              </a:rPr>
              <a:t> Organization, Islamic Relief, The Humanitarian Forum, Jordan Hashemite Charity Organization,  Muslim Aid, Egyptian Foundation for Refugee Rights, Middle East Council of Churches Legal Aid</a:t>
            </a:r>
            <a:endParaRPr lang="en-US" altLang="en-US" u="sng" dirty="0">
              <a:solidFill>
                <a:schemeClr val="accent3"/>
              </a:solidFill>
            </a:endParaRPr>
          </a:p>
          <a:p>
            <a:r>
              <a:rPr lang="en-US" altLang="en-US" b="1" u="sng" dirty="0">
                <a:solidFill>
                  <a:schemeClr val="accent3"/>
                </a:solidFill>
              </a:rPr>
              <a:t>Foundations:</a:t>
            </a:r>
            <a:r>
              <a:rPr lang="en-US" altLang="en-US" b="1" dirty="0">
                <a:solidFill>
                  <a:schemeClr val="accent3"/>
                </a:solidFill>
              </a:rPr>
              <a:t> </a:t>
            </a:r>
            <a:r>
              <a:rPr lang="en-US" altLang="en-US" dirty="0">
                <a:solidFill>
                  <a:schemeClr val="accent3"/>
                </a:solidFill>
              </a:rPr>
              <a:t>Big Heart Foundation, Noor Al Hussein Foundation, EWA’A Centers for Women and Children, Arab Human Rights Fund,  RAF, Qatar Charity, Qatar Red Crescent, Qatar Foundation, Emirati Red Crescent, Dubai Cares, Sheikh Mohammed bin Rashid Al </a:t>
            </a:r>
            <a:r>
              <a:rPr lang="en-US" altLang="en-US" dirty="0" err="1">
                <a:solidFill>
                  <a:schemeClr val="accent3"/>
                </a:solidFill>
              </a:rPr>
              <a:t>Maktoum</a:t>
            </a:r>
            <a:r>
              <a:rPr lang="en-US" altLang="en-US" dirty="0">
                <a:solidFill>
                  <a:schemeClr val="accent3"/>
                </a:solidFill>
              </a:rPr>
              <a:t> Foundation</a:t>
            </a:r>
            <a:endParaRPr lang="en-US" altLang="en-US" u="sng" dirty="0">
              <a:solidFill>
                <a:schemeClr val="accent3"/>
              </a:solidFill>
            </a:endParaRPr>
          </a:p>
          <a:p>
            <a:r>
              <a:rPr lang="en-US" altLang="en-US" b="1" u="sng" dirty="0" smtClean="0">
                <a:solidFill>
                  <a:schemeClr val="accent3"/>
                </a:solidFill>
              </a:rPr>
              <a:t>Think </a:t>
            </a:r>
            <a:r>
              <a:rPr lang="en-US" altLang="en-US" b="1" u="sng" dirty="0">
                <a:solidFill>
                  <a:schemeClr val="accent3"/>
                </a:solidFill>
              </a:rPr>
              <a:t>Tanks/Research Institutes</a:t>
            </a:r>
            <a:r>
              <a:rPr lang="en-US" altLang="en-US" b="1" dirty="0">
                <a:solidFill>
                  <a:schemeClr val="accent3"/>
                </a:solidFill>
              </a:rPr>
              <a:t>: </a:t>
            </a:r>
            <a:r>
              <a:rPr lang="en-US" altLang="en-US" dirty="0">
                <a:solidFill>
                  <a:schemeClr val="accent3"/>
                </a:solidFill>
              </a:rPr>
              <a:t>Group 29, Resource Center for the Displaced (University of </a:t>
            </a:r>
            <a:r>
              <a:rPr lang="en-US" altLang="en-US" dirty="0" err="1">
                <a:solidFill>
                  <a:schemeClr val="accent3"/>
                </a:solidFill>
              </a:rPr>
              <a:t>Balamand</a:t>
            </a:r>
            <a:r>
              <a:rPr lang="en-US" altLang="en-US" dirty="0">
                <a:solidFill>
                  <a:schemeClr val="accent3"/>
                </a:solidFill>
              </a:rPr>
              <a:t>), DAAD, Refugees, Displaced Persons and Forced Migration Studies Center, Amman Center For Human Right Studies, Al-Ahram Center for Strategic Studies, Lebanese Emigration Research Center, Emirates Center for Strategic Studies and Research, Lebanese American University, </a:t>
            </a:r>
            <a:r>
              <a:rPr lang="en-US" altLang="en-US" dirty="0" err="1">
                <a:solidFill>
                  <a:schemeClr val="accent3"/>
                </a:solidFill>
              </a:rPr>
              <a:t>Birzeit</a:t>
            </a:r>
            <a:r>
              <a:rPr lang="en-US" altLang="en-US" dirty="0">
                <a:solidFill>
                  <a:schemeClr val="accent3"/>
                </a:solidFill>
              </a:rPr>
              <a:t> University, Cairo Institute for Human Rights Studies, Arab Institute for Human Rights, Syrian Center for Policy Research, Foundation for the Future, </a:t>
            </a:r>
            <a:r>
              <a:rPr lang="en-US" altLang="en-US" dirty="0" err="1">
                <a:solidFill>
                  <a:schemeClr val="accent3"/>
                </a:solidFill>
              </a:rPr>
              <a:t>Issam</a:t>
            </a:r>
            <a:r>
              <a:rPr lang="en-US" altLang="en-US" dirty="0">
                <a:solidFill>
                  <a:schemeClr val="accent3"/>
                </a:solidFill>
              </a:rPr>
              <a:t> Fares Institute, </a:t>
            </a:r>
            <a:r>
              <a:rPr lang="en-US" altLang="en-US" dirty="0" err="1">
                <a:solidFill>
                  <a:schemeClr val="accent3"/>
                </a:solidFill>
              </a:rPr>
              <a:t>Asfari</a:t>
            </a:r>
            <a:r>
              <a:rPr lang="en-US" altLang="en-US" dirty="0">
                <a:solidFill>
                  <a:schemeClr val="accent3"/>
                </a:solidFill>
              </a:rPr>
              <a:t> Institute, The Arab Thought Forum, Center for Migration and Refugee Studies </a:t>
            </a:r>
            <a:endParaRPr lang="en-GB" altLang="en-US" dirty="0">
              <a:solidFill>
                <a:schemeClr val="accent3"/>
              </a:solidFill>
            </a:endParaRPr>
          </a:p>
          <a:p>
            <a:endParaRPr lang="en-GB" dirty="0"/>
          </a:p>
        </p:txBody>
      </p:sp>
    </p:spTree>
    <p:extLst>
      <p:ext uri="{BB962C8B-B14F-4D97-AF65-F5344CB8AC3E}">
        <p14:creationId xmlns:p14="http://schemas.microsoft.com/office/powerpoint/2010/main" val="2624467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6475" y="1285241"/>
            <a:ext cx="8070325" cy="2026920"/>
          </a:xfrm>
        </p:spPr>
        <p:txBody>
          <a:bodyPr/>
          <a:lstStyle/>
          <a:p>
            <a:r>
              <a:rPr lang="en-US" b="1" dirty="0" smtClean="0"/>
              <a:t>Refugee</a:t>
            </a:r>
            <a:r>
              <a:rPr lang="en-US" dirty="0" smtClean="0"/>
              <a:t> </a:t>
            </a:r>
            <a:r>
              <a:rPr lang="en-US" b="1" dirty="0" smtClean="0"/>
              <a:t>Agency </a:t>
            </a:r>
            <a:endParaRPr lang="en-GB" b="1" dirty="0"/>
          </a:p>
        </p:txBody>
      </p:sp>
    </p:spTree>
    <p:extLst>
      <p:ext uri="{BB962C8B-B14F-4D97-AF65-F5344CB8AC3E}">
        <p14:creationId xmlns:p14="http://schemas.microsoft.com/office/powerpoint/2010/main" val="4279097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574" y="589280"/>
            <a:ext cx="8596668" cy="642730"/>
          </a:xfrm>
        </p:spPr>
        <p:txBody>
          <a:bodyPr>
            <a:normAutofit fontScale="90000"/>
          </a:bodyPr>
          <a:lstStyle/>
          <a:p>
            <a:pPr algn="ctr"/>
            <a:r>
              <a:rPr lang="en-GB" b="1" dirty="0" smtClean="0"/>
              <a:t>LIVELIHOODS AS AGENCY</a:t>
            </a:r>
            <a:endParaRPr lang="en-GB" dirty="0"/>
          </a:p>
        </p:txBody>
      </p:sp>
      <p:sp>
        <p:nvSpPr>
          <p:cNvPr id="3" name="Content Placeholder 2"/>
          <p:cNvSpPr>
            <a:spLocks noGrp="1"/>
          </p:cNvSpPr>
          <p:nvPr>
            <p:ph idx="1"/>
          </p:nvPr>
        </p:nvSpPr>
        <p:spPr>
          <a:xfrm>
            <a:off x="1115484" y="1447800"/>
            <a:ext cx="8596668" cy="5203163"/>
          </a:xfrm>
        </p:spPr>
        <p:txBody>
          <a:bodyPr>
            <a:normAutofit/>
          </a:bodyPr>
          <a:lstStyle/>
          <a:p>
            <a:r>
              <a:rPr lang="en-US" dirty="0" smtClean="0">
                <a:solidFill>
                  <a:schemeClr val="accent3"/>
                </a:solidFill>
              </a:rPr>
              <a:t>Refugees are often confronted with a wide range of barriers in efforts to establish sustainable livelihoods. Such barriers include:</a:t>
            </a:r>
          </a:p>
          <a:p>
            <a:pPr lvl="1"/>
            <a:r>
              <a:rPr lang="en-US" sz="2000" dirty="0" smtClean="0">
                <a:solidFill>
                  <a:schemeClr val="accent3"/>
                </a:solidFill>
              </a:rPr>
              <a:t>Legal</a:t>
            </a:r>
          </a:p>
          <a:p>
            <a:pPr lvl="1"/>
            <a:r>
              <a:rPr lang="en-US" sz="2000" dirty="0" smtClean="0">
                <a:solidFill>
                  <a:schemeClr val="accent3"/>
                </a:solidFill>
              </a:rPr>
              <a:t>Financial </a:t>
            </a:r>
          </a:p>
          <a:p>
            <a:pPr lvl="1"/>
            <a:r>
              <a:rPr lang="en-US" sz="2000" dirty="0" smtClean="0">
                <a:solidFill>
                  <a:schemeClr val="accent3"/>
                </a:solidFill>
              </a:rPr>
              <a:t>Cultural </a:t>
            </a:r>
          </a:p>
          <a:p>
            <a:pPr lvl="1"/>
            <a:r>
              <a:rPr lang="en-US" sz="2000" dirty="0" smtClean="0">
                <a:solidFill>
                  <a:schemeClr val="accent3"/>
                </a:solidFill>
              </a:rPr>
              <a:t>Linguistic</a:t>
            </a:r>
            <a:endParaRPr lang="en-US" sz="2000" dirty="0">
              <a:solidFill>
                <a:schemeClr val="accent3"/>
              </a:solidFill>
            </a:endParaRPr>
          </a:p>
          <a:p>
            <a:r>
              <a:rPr lang="en-US" dirty="0" smtClean="0">
                <a:solidFill>
                  <a:schemeClr val="accent3"/>
                </a:solidFill>
              </a:rPr>
              <a:t>Refugees often find themselves competing with large numbers of poor local people for jobs that are hazardous and poorly paid</a:t>
            </a:r>
          </a:p>
          <a:p>
            <a:r>
              <a:rPr lang="en-GB" dirty="0">
                <a:solidFill>
                  <a:schemeClr val="accent3"/>
                </a:solidFill>
              </a:rPr>
              <a:t>UNHCR supports the efforts of urban refugees to become self-reliant, both by means of employment or </a:t>
            </a:r>
            <a:r>
              <a:rPr lang="en-GB" dirty="0" smtClean="0">
                <a:solidFill>
                  <a:schemeClr val="accent3"/>
                </a:solidFill>
              </a:rPr>
              <a:t>self-employment</a:t>
            </a:r>
          </a:p>
        </p:txBody>
      </p:sp>
    </p:spTree>
    <p:extLst>
      <p:ext uri="{BB962C8B-B14F-4D97-AF65-F5344CB8AC3E}">
        <p14:creationId xmlns:p14="http://schemas.microsoft.com/office/powerpoint/2010/main" val="1326416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464" y="306764"/>
            <a:ext cx="9144000" cy="646331"/>
          </a:xfrm>
          <a:prstGeom prst="rect">
            <a:avLst/>
          </a:prstGeom>
        </p:spPr>
        <p:txBody>
          <a:bodyPr wrap="square">
            <a:spAutoFit/>
          </a:bodyPr>
          <a:lstStyle/>
          <a:p>
            <a:pPr algn="ctr">
              <a:spcBef>
                <a:spcPts val="1800"/>
              </a:spcBef>
              <a:spcAft>
                <a:spcPts val="1800"/>
              </a:spcAft>
              <a:defRPr/>
            </a:pPr>
            <a:r>
              <a:rPr lang="en-US" sz="3600" b="1" dirty="0" smtClean="0">
                <a:solidFill>
                  <a:schemeClr val="accent1"/>
                </a:solidFill>
              </a:rPr>
              <a:t>MOVEMENT TO EUROPE AS AGENCY </a:t>
            </a:r>
            <a:endParaRPr lang="en-US" sz="3600" b="1" dirty="0">
              <a:solidFill>
                <a:schemeClr val="accent1"/>
              </a:solidFill>
            </a:endParaRPr>
          </a:p>
        </p:txBody>
      </p:sp>
      <p:sp>
        <p:nvSpPr>
          <p:cNvPr id="3" name="Rectangle 2"/>
          <p:cNvSpPr/>
          <p:nvPr/>
        </p:nvSpPr>
        <p:spPr>
          <a:xfrm>
            <a:off x="410817" y="1281992"/>
            <a:ext cx="9144000" cy="5034199"/>
          </a:xfrm>
          <a:prstGeom prst="rect">
            <a:avLst/>
          </a:prstGeom>
        </p:spPr>
        <p:txBody>
          <a:bodyPr wrap="square">
            <a:spAutoFit/>
          </a:bodyPr>
          <a:lstStyle/>
          <a:p>
            <a:endParaRPr lang="en-US" sz="2000" dirty="0"/>
          </a:p>
          <a:p>
            <a:r>
              <a:rPr lang="en-GB" sz="2000" b="1" dirty="0">
                <a:solidFill>
                  <a:schemeClr val="accent3"/>
                </a:solidFill>
              </a:rPr>
              <a:t>Seven factors behind the movement are;</a:t>
            </a:r>
          </a:p>
          <a:p>
            <a:endParaRPr lang="en-US" sz="2000" dirty="0">
              <a:solidFill>
                <a:schemeClr val="accent3"/>
              </a:solidFill>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Loss of hope</a:t>
            </a:r>
            <a:endParaRPr lang="en-GB" sz="2000" dirty="0">
              <a:solidFill>
                <a:schemeClr val="accent3"/>
              </a:solidFill>
              <a:ea typeface="Calibri" panose="020F0502020204030204" pitchFamily="34" charset="0"/>
              <a:cs typeface="Times New Roman" panose="02020603050405020304" pitchFamily="18" charset="0"/>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High costs of living/Deepening poverty</a:t>
            </a:r>
            <a:endParaRPr lang="en-GB" sz="2000" dirty="0">
              <a:solidFill>
                <a:schemeClr val="accent3"/>
              </a:solidFill>
              <a:ea typeface="Calibri" panose="020F0502020204030204" pitchFamily="34" charset="0"/>
              <a:cs typeface="Times New Roman" panose="02020603050405020304" pitchFamily="18" charset="0"/>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Limited livelihood opportunities</a:t>
            </a:r>
            <a:endParaRPr lang="en-GB" sz="2000" dirty="0">
              <a:solidFill>
                <a:schemeClr val="accent3"/>
              </a:solidFill>
              <a:ea typeface="Calibri" panose="020F0502020204030204" pitchFamily="34" charset="0"/>
              <a:cs typeface="Times New Roman" panose="02020603050405020304" pitchFamily="18" charset="0"/>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Aid shortfalls</a:t>
            </a:r>
            <a:endParaRPr lang="en-GB" sz="2000" dirty="0">
              <a:solidFill>
                <a:schemeClr val="accent3"/>
              </a:solidFill>
              <a:ea typeface="Calibri" panose="020F0502020204030204" pitchFamily="34" charset="0"/>
              <a:cs typeface="Times New Roman" panose="02020603050405020304" pitchFamily="18" charset="0"/>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Hurdles to renew legal residency</a:t>
            </a:r>
            <a:endParaRPr lang="en-GB" sz="2000" dirty="0">
              <a:solidFill>
                <a:schemeClr val="accent3"/>
              </a:solidFill>
              <a:ea typeface="Calibri" panose="020F0502020204030204" pitchFamily="34" charset="0"/>
              <a:cs typeface="Times New Roman" panose="02020603050405020304" pitchFamily="18" charset="0"/>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Scant education opportunities</a:t>
            </a:r>
            <a:endParaRPr lang="en-GB" sz="2000" dirty="0">
              <a:solidFill>
                <a:schemeClr val="accent3"/>
              </a:solidFill>
              <a:ea typeface="Calibri" panose="020F0502020204030204" pitchFamily="34" charset="0"/>
              <a:cs typeface="Times New Roman" panose="02020603050405020304" pitchFamily="18" charset="0"/>
            </a:endParaRPr>
          </a:p>
          <a:p>
            <a:pPr marL="342900" indent="-342900">
              <a:lnSpc>
                <a:spcPct val="107000"/>
              </a:lnSpc>
              <a:spcBef>
                <a:spcPts val="840"/>
              </a:spcBef>
              <a:spcAft>
                <a:spcPts val="840"/>
              </a:spcAft>
              <a:buFont typeface="Arial" panose="020B0604020202020204" pitchFamily="34" charset="0"/>
              <a:buChar char="•"/>
            </a:pPr>
            <a:r>
              <a:rPr lang="en-GB" sz="2000" dirty="0">
                <a:solidFill>
                  <a:schemeClr val="accent3"/>
                </a:solidFill>
                <a:ea typeface="Times New Roman" panose="02020603050405020304" pitchFamily="18" charset="0"/>
                <a:cs typeface="Arial" panose="020B0604020202020204" pitchFamily="34" charset="0"/>
              </a:rPr>
              <a:t>Feeling </a:t>
            </a:r>
            <a:r>
              <a:rPr lang="en-GB" sz="2000" dirty="0" smtClean="0">
                <a:solidFill>
                  <a:schemeClr val="accent3"/>
                </a:solidFill>
                <a:ea typeface="Times New Roman" panose="02020603050405020304" pitchFamily="18" charset="0"/>
                <a:cs typeface="Arial" panose="020B0604020202020204" pitchFamily="34" charset="0"/>
              </a:rPr>
              <a:t>unsafe</a:t>
            </a:r>
            <a:endParaRPr lang="en-GB" sz="2000" dirty="0">
              <a:solidFill>
                <a:schemeClr val="accent3"/>
              </a:solidFill>
            </a:endParaRPr>
          </a:p>
          <a:p>
            <a:endParaRPr lang="en-GB" dirty="0"/>
          </a:p>
        </p:txBody>
      </p:sp>
      <p:pic>
        <p:nvPicPr>
          <p:cNvPr id="5" name="Picture 4"/>
          <p:cNvPicPr>
            <a:picLocks noChangeAspect="1"/>
          </p:cNvPicPr>
          <p:nvPr/>
        </p:nvPicPr>
        <p:blipFill>
          <a:blip r:embed="rId3"/>
          <a:stretch>
            <a:fillRect/>
          </a:stretch>
        </p:blipFill>
        <p:spPr>
          <a:xfrm>
            <a:off x="6342145" y="1507093"/>
            <a:ext cx="4359965" cy="663391"/>
          </a:xfrm>
          <a:prstGeom prst="rect">
            <a:avLst/>
          </a:prstGeom>
        </p:spPr>
      </p:pic>
      <p:pic>
        <p:nvPicPr>
          <p:cNvPr id="6" name="Picture 5"/>
          <p:cNvPicPr>
            <a:picLocks noChangeAspect="1"/>
          </p:cNvPicPr>
          <p:nvPr/>
        </p:nvPicPr>
        <p:blipFill>
          <a:blip r:embed="rId4"/>
          <a:stretch>
            <a:fillRect/>
          </a:stretch>
        </p:blipFill>
        <p:spPr>
          <a:xfrm>
            <a:off x="6342145" y="2239944"/>
            <a:ext cx="4212384" cy="4174434"/>
          </a:xfrm>
          <a:prstGeom prst="rect">
            <a:avLst/>
          </a:prstGeom>
        </p:spPr>
      </p:pic>
    </p:spTree>
    <p:extLst>
      <p:ext uri="{BB962C8B-B14F-4D97-AF65-F5344CB8AC3E}">
        <p14:creationId xmlns:p14="http://schemas.microsoft.com/office/powerpoint/2010/main" val="1624306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6751" y="340359"/>
            <a:ext cx="9393377" cy="6096001"/>
          </a:xfrm>
          <a:prstGeom prst="rect">
            <a:avLst/>
          </a:prstGeom>
        </p:spPr>
      </p:pic>
    </p:spTree>
    <p:extLst>
      <p:ext uri="{BB962C8B-B14F-4D97-AF65-F5344CB8AC3E}">
        <p14:creationId xmlns:p14="http://schemas.microsoft.com/office/powerpoint/2010/main" val="3378213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080" y="345440"/>
            <a:ext cx="7132320" cy="4760255"/>
          </a:xfrm>
          <a:prstGeom prst="rect">
            <a:avLst/>
          </a:prstGeom>
        </p:spPr>
      </p:pic>
      <p:sp>
        <p:nvSpPr>
          <p:cNvPr id="3" name="TextBox 2"/>
          <p:cNvSpPr txBox="1"/>
          <p:nvPr/>
        </p:nvSpPr>
        <p:spPr>
          <a:xfrm>
            <a:off x="772160" y="5105695"/>
            <a:ext cx="10485120" cy="1446550"/>
          </a:xfrm>
          <a:prstGeom prst="rect">
            <a:avLst/>
          </a:prstGeom>
          <a:noFill/>
        </p:spPr>
        <p:txBody>
          <a:bodyPr wrap="square" rtlCol="0">
            <a:spAutoFit/>
          </a:bodyPr>
          <a:lstStyle/>
          <a:p>
            <a:pPr algn="ctr"/>
            <a:r>
              <a:rPr lang="en-US" sz="4400" b="1" dirty="0" smtClean="0">
                <a:solidFill>
                  <a:schemeClr val="bg1"/>
                </a:solidFill>
              </a:rPr>
              <a:t>SCALE AND SCOPE OF THE SYRIA REFUGEE CRISIS</a:t>
            </a:r>
            <a:endParaRPr lang="en-GB" sz="4400" b="1" dirty="0">
              <a:solidFill>
                <a:schemeClr val="bg1"/>
              </a:solidFill>
            </a:endParaRPr>
          </a:p>
        </p:txBody>
      </p:sp>
    </p:spTree>
    <p:extLst>
      <p:ext uri="{BB962C8B-B14F-4D97-AF65-F5344CB8AC3E}">
        <p14:creationId xmlns:p14="http://schemas.microsoft.com/office/powerpoint/2010/main" val="1851955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84" y="1985302"/>
            <a:ext cx="6844796" cy="4568157"/>
          </a:xfrm>
          <a:prstGeom prst="rect">
            <a:avLst/>
          </a:prstGeom>
        </p:spPr>
      </p:pic>
      <p:sp>
        <p:nvSpPr>
          <p:cNvPr id="2" name="Title 1"/>
          <p:cNvSpPr>
            <a:spLocks noGrp="1"/>
          </p:cNvSpPr>
          <p:nvPr>
            <p:ph type="ctrTitle"/>
          </p:nvPr>
        </p:nvSpPr>
        <p:spPr/>
        <p:txBody>
          <a:bodyPr/>
          <a:lstStyle/>
          <a:p>
            <a:r>
              <a:rPr lang="en-US" dirty="0" smtClean="0"/>
              <a:t>Crisis of Hope</a:t>
            </a:r>
            <a:endParaRPr lang="en-GB" dirty="0"/>
          </a:p>
        </p:txBody>
      </p:sp>
    </p:spTree>
    <p:extLst>
      <p:ext uri="{BB962C8B-B14F-4D97-AF65-F5344CB8AC3E}">
        <p14:creationId xmlns:p14="http://schemas.microsoft.com/office/powerpoint/2010/main" val="2017667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Way Forward</a:t>
            </a:r>
            <a:endParaRPr lang="en-GB" dirty="0"/>
          </a:p>
        </p:txBody>
      </p:sp>
      <p:sp>
        <p:nvSpPr>
          <p:cNvPr id="3" name="Content Placeholder 2"/>
          <p:cNvSpPr>
            <a:spLocks noGrp="1"/>
          </p:cNvSpPr>
          <p:nvPr>
            <p:ph idx="1"/>
          </p:nvPr>
        </p:nvSpPr>
        <p:spPr/>
        <p:txBody>
          <a:bodyPr/>
          <a:lstStyle/>
          <a:p>
            <a:r>
              <a:rPr lang="en-GB" dirty="0" smtClean="0"/>
              <a:t>Political crisis requires a political solution</a:t>
            </a:r>
          </a:p>
          <a:p>
            <a:r>
              <a:rPr lang="en-GB" dirty="0" smtClean="0"/>
              <a:t>Global refugee protection regime predicated on solidarity and responsibility-sharing</a:t>
            </a:r>
          </a:p>
          <a:p>
            <a:r>
              <a:rPr lang="en-GB" dirty="0" smtClean="0"/>
              <a:t>Rise of violent extremism, association of refugees with terrorists, whereas they are fleeing terror</a:t>
            </a:r>
          </a:p>
          <a:p>
            <a:r>
              <a:rPr lang="en-GB" dirty="0" smtClean="0"/>
              <a:t>Future positions of Europe and  critical role of civil society,  academia, media</a:t>
            </a:r>
          </a:p>
          <a:p>
            <a:r>
              <a:rPr lang="en-GB" dirty="0" smtClean="0"/>
              <a:t>Partnerships for more comprehensive, holistic, and more localized responses</a:t>
            </a:r>
          </a:p>
          <a:p>
            <a:pPr marL="45720" indent="0">
              <a:buNone/>
            </a:pPr>
            <a:endParaRPr lang="en-GB" dirty="0" smtClean="0"/>
          </a:p>
          <a:p>
            <a:endParaRPr lang="en-GB" dirty="0"/>
          </a:p>
        </p:txBody>
      </p:sp>
    </p:spTree>
    <p:extLst>
      <p:ext uri="{BB962C8B-B14F-4D97-AF65-F5344CB8AC3E}">
        <p14:creationId xmlns:p14="http://schemas.microsoft.com/office/powerpoint/2010/main" val="29199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51530" y="6377748"/>
            <a:ext cx="955645" cy="290208"/>
          </a:xfrm>
          <a:prstGeom prst="rect">
            <a:avLst/>
          </a:prstGeom>
        </p:spPr>
        <p:txBody>
          <a:bodyPr wrap="square">
            <a:spAutoFit/>
          </a:bodyPr>
          <a:lstStyle/>
          <a:p>
            <a:r>
              <a:rPr lang="en-GB" sz="1286" b="1" dirty="0">
                <a:solidFill>
                  <a:schemeClr val="bg1"/>
                </a:solidFill>
              </a:rPr>
              <a:t>133,862</a:t>
            </a:r>
          </a:p>
        </p:txBody>
      </p:sp>
      <p:sp>
        <p:nvSpPr>
          <p:cNvPr id="13" name="Rectangle 12"/>
          <p:cNvSpPr/>
          <p:nvPr/>
        </p:nvSpPr>
        <p:spPr>
          <a:xfrm>
            <a:off x="4907363" y="6098665"/>
            <a:ext cx="822661" cy="290208"/>
          </a:xfrm>
          <a:prstGeom prst="rect">
            <a:avLst/>
          </a:prstGeom>
        </p:spPr>
        <p:txBody>
          <a:bodyPr wrap="none">
            <a:spAutoFit/>
          </a:bodyPr>
          <a:lstStyle/>
          <a:p>
            <a:r>
              <a:rPr lang="en-GB" sz="1286" b="1" dirty="0">
                <a:solidFill>
                  <a:schemeClr val="bg1"/>
                </a:solidFill>
              </a:rPr>
              <a:t>628,427</a:t>
            </a:r>
          </a:p>
        </p:txBody>
      </p:sp>
      <p:sp>
        <p:nvSpPr>
          <p:cNvPr id="14" name="Rectangle 13"/>
          <p:cNvSpPr/>
          <p:nvPr/>
        </p:nvSpPr>
        <p:spPr>
          <a:xfrm>
            <a:off x="4537321" y="4189568"/>
            <a:ext cx="979755" cy="290208"/>
          </a:xfrm>
          <a:prstGeom prst="rect">
            <a:avLst/>
          </a:prstGeom>
        </p:spPr>
        <p:txBody>
          <a:bodyPr wrap="none">
            <a:spAutoFit/>
          </a:bodyPr>
          <a:lstStyle/>
          <a:p>
            <a:r>
              <a:rPr lang="en-GB" sz="1286" b="1" dirty="0">
                <a:solidFill>
                  <a:schemeClr val="bg1"/>
                </a:solidFill>
              </a:rPr>
              <a:t>1,196,560</a:t>
            </a:r>
          </a:p>
        </p:txBody>
      </p:sp>
      <p:sp>
        <p:nvSpPr>
          <p:cNvPr id="15" name="Rectangle 14"/>
          <p:cNvSpPr/>
          <p:nvPr/>
        </p:nvSpPr>
        <p:spPr>
          <a:xfrm>
            <a:off x="8671828" y="4506398"/>
            <a:ext cx="822661" cy="290208"/>
          </a:xfrm>
          <a:prstGeom prst="rect">
            <a:avLst/>
          </a:prstGeom>
        </p:spPr>
        <p:txBody>
          <a:bodyPr wrap="none">
            <a:spAutoFit/>
          </a:bodyPr>
          <a:lstStyle/>
          <a:p>
            <a:r>
              <a:rPr lang="en-GB" sz="1286" b="1" dirty="0">
                <a:solidFill>
                  <a:schemeClr val="bg1"/>
                </a:solidFill>
              </a:rPr>
              <a:t>247,861</a:t>
            </a:r>
          </a:p>
        </p:txBody>
      </p:sp>
      <p:sp>
        <p:nvSpPr>
          <p:cNvPr id="16" name="Rectangle 15"/>
          <p:cNvSpPr/>
          <p:nvPr/>
        </p:nvSpPr>
        <p:spPr>
          <a:xfrm>
            <a:off x="4721873" y="1686291"/>
            <a:ext cx="979755" cy="290208"/>
          </a:xfrm>
          <a:prstGeom prst="rect">
            <a:avLst/>
          </a:prstGeom>
        </p:spPr>
        <p:txBody>
          <a:bodyPr wrap="none">
            <a:spAutoFit/>
          </a:bodyPr>
          <a:lstStyle/>
          <a:p>
            <a:r>
              <a:rPr lang="en-GB" sz="1286" b="1" dirty="0">
                <a:solidFill>
                  <a:schemeClr val="bg1"/>
                </a:solidFill>
              </a:rPr>
              <a:t>1,758,092</a:t>
            </a:r>
          </a:p>
        </p:txBody>
      </p:sp>
      <p:sp>
        <p:nvSpPr>
          <p:cNvPr id="17" name="Rectangle 16"/>
          <p:cNvSpPr/>
          <p:nvPr/>
        </p:nvSpPr>
        <p:spPr>
          <a:xfrm>
            <a:off x="5464169" y="2571817"/>
            <a:ext cx="2210541" cy="488082"/>
          </a:xfrm>
          <a:prstGeom prst="rect">
            <a:avLst/>
          </a:prstGeom>
        </p:spPr>
        <p:txBody>
          <a:bodyPr wrap="square">
            <a:spAutoFit/>
          </a:bodyPr>
          <a:lstStyle/>
          <a:p>
            <a:r>
              <a:rPr lang="en-GB" sz="1286" b="1" dirty="0">
                <a:solidFill>
                  <a:schemeClr val="bg1"/>
                </a:solidFill>
              </a:rPr>
              <a:t>7.6 million Syrian </a:t>
            </a:r>
            <a:br>
              <a:rPr lang="en-GB" sz="1286" b="1" dirty="0">
                <a:solidFill>
                  <a:schemeClr val="bg1"/>
                </a:solidFill>
              </a:rPr>
            </a:br>
            <a:r>
              <a:rPr lang="en-GB" sz="1286" b="1" dirty="0">
                <a:solidFill>
                  <a:schemeClr val="bg1"/>
                </a:solidFill>
              </a:rPr>
              <a:t>IDPs</a:t>
            </a:r>
          </a:p>
        </p:txBody>
      </p:sp>
      <p:pic>
        <p:nvPicPr>
          <p:cNvPr id="19" name="Picture 18"/>
          <p:cNvPicPr>
            <a:picLocks noChangeAspect="1"/>
          </p:cNvPicPr>
          <p:nvPr/>
        </p:nvPicPr>
        <p:blipFill>
          <a:blip r:embed="rId3"/>
          <a:stretch>
            <a:fillRect/>
          </a:stretch>
        </p:blipFill>
        <p:spPr>
          <a:xfrm>
            <a:off x="1612913" y="245634"/>
            <a:ext cx="8608047" cy="6277218"/>
          </a:xfrm>
          <a:prstGeom prst="rect">
            <a:avLst/>
          </a:prstGeom>
        </p:spPr>
      </p:pic>
    </p:spTree>
    <p:extLst>
      <p:ext uri="{BB962C8B-B14F-4D97-AF65-F5344CB8AC3E}">
        <p14:creationId xmlns:p14="http://schemas.microsoft.com/office/powerpoint/2010/main" val="617773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39101"/>
            <a:ext cx="8229600" cy="1143000"/>
          </a:xfrm>
        </p:spPr>
        <p:txBody>
          <a:bodyPr/>
          <a:lstStyle/>
          <a:p>
            <a:r>
              <a:rPr lang="en-US" sz="3200" b="1" dirty="0"/>
              <a:t>NEEDS</a:t>
            </a:r>
          </a:p>
        </p:txBody>
      </p:sp>
      <p:sp>
        <p:nvSpPr>
          <p:cNvPr id="3" name="Content Placeholder 2"/>
          <p:cNvSpPr>
            <a:spLocks noGrp="1"/>
          </p:cNvSpPr>
          <p:nvPr>
            <p:ph idx="1"/>
          </p:nvPr>
        </p:nvSpPr>
        <p:spPr>
          <a:xfrm>
            <a:off x="3010486" y="1640057"/>
            <a:ext cx="7870875" cy="4903911"/>
          </a:xfrm>
        </p:spPr>
        <p:txBody>
          <a:bodyPr>
            <a:normAutofit fontScale="85000" lnSpcReduction="20000"/>
          </a:bodyPr>
          <a:lstStyle/>
          <a:p>
            <a:pPr marL="0" indent="0">
              <a:buNone/>
            </a:pPr>
            <a:r>
              <a:rPr lang="en-US" b="1" dirty="0" smtClean="0">
                <a:solidFill>
                  <a:schemeClr val="accent2">
                    <a:lumMod val="50000"/>
                  </a:schemeClr>
                </a:solidFill>
              </a:rPr>
              <a:t>Protection</a:t>
            </a:r>
            <a:r>
              <a:rPr lang="en-US" dirty="0" smtClean="0">
                <a:solidFill>
                  <a:schemeClr val="accent2">
                    <a:lumMod val="50000"/>
                  </a:schemeClr>
                </a:solidFill>
              </a:rPr>
              <a:t> </a:t>
            </a:r>
            <a:r>
              <a:rPr lang="en-US" dirty="0">
                <a:solidFill>
                  <a:schemeClr val="accent2">
                    <a:lumMod val="50000"/>
                  </a:schemeClr>
                </a:solidFill>
              </a:rPr>
              <a:t>	</a:t>
            </a:r>
            <a:r>
              <a:rPr lang="en-US" dirty="0" smtClean="0">
                <a:solidFill>
                  <a:schemeClr val="accent2">
                    <a:lumMod val="50000"/>
                  </a:schemeClr>
                </a:solidFill>
              </a:rPr>
              <a:t>142,000 </a:t>
            </a:r>
            <a:r>
              <a:rPr lang="en-US" dirty="0">
                <a:solidFill>
                  <a:schemeClr val="accent2">
                    <a:lumMod val="50000"/>
                  </a:schemeClr>
                </a:solidFill>
              </a:rPr>
              <a:t>Syrian refugee children born in exile and in 			</a:t>
            </a:r>
            <a:r>
              <a:rPr lang="en-US" dirty="0" smtClean="0">
                <a:solidFill>
                  <a:schemeClr val="accent2">
                    <a:lumMod val="50000"/>
                  </a:schemeClr>
                </a:solidFill>
              </a:rPr>
              <a:t>need </a:t>
            </a:r>
            <a:r>
              <a:rPr lang="en-US" dirty="0">
                <a:solidFill>
                  <a:schemeClr val="accent2">
                    <a:lumMod val="50000"/>
                  </a:schemeClr>
                </a:solidFill>
              </a:rPr>
              <a:t>of birth registration</a:t>
            </a:r>
          </a:p>
          <a:p>
            <a:pPr marL="0" indent="0">
              <a:buNone/>
            </a:pPr>
            <a:r>
              <a:rPr lang="en-US" b="1" dirty="0" smtClean="0">
                <a:solidFill>
                  <a:schemeClr val="accent2">
                    <a:lumMod val="50000"/>
                  </a:schemeClr>
                </a:solidFill>
              </a:rPr>
              <a:t>Food</a:t>
            </a:r>
            <a:r>
              <a:rPr lang="en-US" dirty="0" smtClean="0">
                <a:solidFill>
                  <a:schemeClr val="accent2">
                    <a:lumMod val="50000"/>
                  </a:schemeClr>
                </a:solidFill>
              </a:rPr>
              <a:t> </a:t>
            </a:r>
            <a:r>
              <a:rPr lang="en-US" dirty="0">
                <a:solidFill>
                  <a:schemeClr val="accent2">
                    <a:lumMod val="50000"/>
                  </a:schemeClr>
                </a:solidFill>
              </a:rPr>
              <a:t>		</a:t>
            </a:r>
            <a:r>
              <a:rPr lang="en-US" dirty="0" smtClean="0">
                <a:solidFill>
                  <a:schemeClr val="accent2">
                    <a:lumMod val="50000"/>
                  </a:schemeClr>
                </a:solidFill>
              </a:rPr>
              <a:t>2.58 </a:t>
            </a:r>
            <a:r>
              <a:rPr lang="en-US" dirty="0">
                <a:solidFill>
                  <a:schemeClr val="accent2">
                    <a:lumMod val="50000"/>
                  </a:schemeClr>
                </a:solidFill>
              </a:rPr>
              <a:t>million Syrians targeted for food assistance. </a:t>
            </a:r>
            <a:endParaRPr lang="en-US" dirty="0" smtClean="0">
              <a:solidFill>
                <a:schemeClr val="accent2">
                  <a:lumMod val="50000"/>
                </a:schemeClr>
              </a:solidFill>
            </a:endParaRPr>
          </a:p>
          <a:p>
            <a:pPr marL="0" indent="0">
              <a:buNone/>
            </a:pPr>
            <a:endParaRPr lang="en-US" b="1" dirty="0" smtClean="0">
              <a:solidFill>
                <a:schemeClr val="accent2">
                  <a:lumMod val="50000"/>
                </a:schemeClr>
              </a:solidFill>
            </a:endParaRPr>
          </a:p>
          <a:p>
            <a:pPr marL="0" indent="0">
              <a:buNone/>
            </a:pPr>
            <a:r>
              <a:rPr lang="en-US" b="1" dirty="0" smtClean="0">
                <a:solidFill>
                  <a:schemeClr val="accent2">
                    <a:lumMod val="50000"/>
                  </a:schemeClr>
                </a:solidFill>
              </a:rPr>
              <a:t>Education</a:t>
            </a:r>
            <a:r>
              <a:rPr lang="en-US" dirty="0" smtClean="0">
                <a:solidFill>
                  <a:schemeClr val="accent2">
                    <a:lumMod val="50000"/>
                  </a:schemeClr>
                </a:solidFill>
              </a:rPr>
              <a:t> </a:t>
            </a:r>
            <a:r>
              <a:rPr lang="en-US" dirty="0">
                <a:solidFill>
                  <a:schemeClr val="accent2">
                    <a:lumMod val="50000"/>
                  </a:schemeClr>
                </a:solidFill>
              </a:rPr>
              <a:t>	</a:t>
            </a:r>
            <a:r>
              <a:rPr lang="en-US" dirty="0" smtClean="0">
                <a:solidFill>
                  <a:schemeClr val="accent2">
                    <a:lumMod val="50000"/>
                  </a:schemeClr>
                </a:solidFill>
              </a:rPr>
              <a:t>Nearly </a:t>
            </a:r>
            <a:r>
              <a:rPr lang="en-US" dirty="0">
                <a:solidFill>
                  <a:schemeClr val="accent2">
                    <a:lumMod val="50000"/>
                  </a:schemeClr>
                </a:solidFill>
              </a:rPr>
              <a:t>half of school-age children not </a:t>
            </a:r>
            <a:r>
              <a:rPr lang="en-US" dirty="0" smtClean="0">
                <a:solidFill>
                  <a:schemeClr val="accent2">
                    <a:lumMod val="50000"/>
                  </a:schemeClr>
                </a:solidFill>
              </a:rPr>
              <a:t>enrolled</a:t>
            </a:r>
          </a:p>
          <a:p>
            <a:pPr marL="0" indent="0">
              <a:buNone/>
            </a:pPr>
            <a:endParaRPr lang="en-US" dirty="0" smtClean="0">
              <a:solidFill>
                <a:schemeClr val="accent2">
                  <a:lumMod val="50000"/>
                </a:schemeClr>
              </a:solidFill>
            </a:endParaRPr>
          </a:p>
          <a:p>
            <a:pPr marL="0" indent="0">
              <a:buNone/>
            </a:pPr>
            <a:r>
              <a:rPr lang="en-US" b="1" dirty="0" smtClean="0">
                <a:solidFill>
                  <a:schemeClr val="accent2">
                    <a:lumMod val="50000"/>
                  </a:schemeClr>
                </a:solidFill>
              </a:rPr>
              <a:t>Core </a:t>
            </a:r>
            <a:r>
              <a:rPr lang="en-US" b="1" dirty="0">
                <a:solidFill>
                  <a:schemeClr val="accent2">
                    <a:lumMod val="50000"/>
                  </a:schemeClr>
                </a:solidFill>
              </a:rPr>
              <a:t>Relief </a:t>
            </a:r>
            <a:r>
              <a:rPr lang="en-US" dirty="0">
                <a:solidFill>
                  <a:schemeClr val="accent2">
                    <a:lumMod val="50000"/>
                  </a:schemeClr>
                </a:solidFill>
              </a:rPr>
              <a:t>	</a:t>
            </a:r>
            <a:r>
              <a:rPr lang="en-US" dirty="0" smtClean="0">
                <a:solidFill>
                  <a:schemeClr val="accent2">
                    <a:lumMod val="50000"/>
                  </a:schemeClr>
                </a:solidFill>
              </a:rPr>
              <a:t>Projected </a:t>
            </a:r>
            <a:r>
              <a:rPr lang="en-US" dirty="0">
                <a:solidFill>
                  <a:schemeClr val="accent2">
                    <a:lumMod val="50000"/>
                  </a:schemeClr>
                </a:solidFill>
              </a:rPr>
              <a:t>80,000 new arrivals per month in need of 			</a:t>
            </a:r>
            <a:r>
              <a:rPr lang="en-US" dirty="0" smtClean="0">
                <a:solidFill>
                  <a:schemeClr val="accent2">
                    <a:lumMod val="50000"/>
                  </a:schemeClr>
                </a:solidFill>
              </a:rPr>
              <a:t>basic </a:t>
            </a:r>
            <a:r>
              <a:rPr lang="en-US" dirty="0">
                <a:solidFill>
                  <a:schemeClr val="accent2">
                    <a:lumMod val="50000"/>
                  </a:schemeClr>
                </a:solidFill>
              </a:rPr>
              <a:t>domestic items and cash </a:t>
            </a:r>
            <a:r>
              <a:rPr lang="en-US" dirty="0" smtClean="0">
                <a:solidFill>
                  <a:schemeClr val="accent2">
                    <a:lumMod val="50000"/>
                  </a:schemeClr>
                </a:solidFill>
              </a:rPr>
              <a:t>assistance</a:t>
            </a:r>
            <a:endParaRPr lang="en-US" b="1" dirty="0" smtClean="0">
              <a:solidFill>
                <a:schemeClr val="accent2">
                  <a:lumMod val="50000"/>
                </a:schemeClr>
              </a:solidFill>
            </a:endParaRPr>
          </a:p>
          <a:p>
            <a:pPr marL="0" indent="0">
              <a:buNone/>
            </a:pPr>
            <a:r>
              <a:rPr lang="en-US" b="1" dirty="0" smtClean="0">
                <a:solidFill>
                  <a:schemeClr val="accent2">
                    <a:lumMod val="50000"/>
                  </a:schemeClr>
                </a:solidFill>
              </a:rPr>
              <a:t>Health </a:t>
            </a:r>
            <a:r>
              <a:rPr lang="en-US" dirty="0">
                <a:solidFill>
                  <a:schemeClr val="accent2">
                    <a:lumMod val="50000"/>
                  </a:schemeClr>
                </a:solidFill>
              </a:rPr>
              <a:t>		</a:t>
            </a:r>
            <a:r>
              <a:rPr lang="en-US" dirty="0" smtClean="0">
                <a:solidFill>
                  <a:schemeClr val="accent2">
                    <a:lumMod val="50000"/>
                  </a:schemeClr>
                </a:solidFill>
              </a:rPr>
              <a:t>1 </a:t>
            </a:r>
            <a:r>
              <a:rPr lang="en-US" dirty="0">
                <a:solidFill>
                  <a:schemeClr val="accent2">
                    <a:lumMod val="50000"/>
                  </a:schemeClr>
                </a:solidFill>
              </a:rPr>
              <a:t>million refugee women and girls of reproductive 			</a:t>
            </a:r>
            <a:r>
              <a:rPr lang="en-US" dirty="0" smtClean="0">
                <a:solidFill>
                  <a:schemeClr val="accent2">
                    <a:lumMod val="50000"/>
                  </a:schemeClr>
                </a:solidFill>
              </a:rPr>
              <a:t>age </a:t>
            </a:r>
            <a:r>
              <a:rPr lang="en-US" dirty="0">
                <a:solidFill>
                  <a:schemeClr val="accent2">
                    <a:lumMod val="50000"/>
                  </a:schemeClr>
                </a:solidFill>
              </a:rPr>
              <a:t>and 700,000 refugee </a:t>
            </a:r>
            <a:r>
              <a:rPr lang="en-US" dirty="0" smtClean="0">
                <a:solidFill>
                  <a:schemeClr val="accent2">
                    <a:lumMod val="50000"/>
                  </a:schemeClr>
                </a:solidFill>
              </a:rPr>
              <a:t>pregnant women </a:t>
            </a:r>
            <a:endParaRPr lang="en-US" dirty="0">
              <a:solidFill>
                <a:schemeClr val="accent2">
                  <a:lumMod val="50000"/>
                </a:schemeClr>
              </a:solidFill>
            </a:endParaRPr>
          </a:p>
          <a:p>
            <a:pPr marL="0" indent="0">
              <a:buNone/>
            </a:pPr>
            <a:r>
              <a:rPr lang="en-US" b="1" dirty="0" smtClean="0">
                <a:solidFill>
                  <a:schemeClr val="accent2">
                    <a:lumMod val="50000"/>
                  </a:schemeClr>
                </a:solidFill>
              </a:rPr>
              <a:t>Shelter </a:t>
            </a:r>
            <a:r>
              <a:rPr lang="en-US" dirty="0">
                <a:solidFill>
                  <a:schemeClr val="accent2">
                    <a:lumMod val="50000"/>
                  </a:schemeClr>
                </a:solidFill>
              </a:rPr>
              <a:t>		</a:t>
            </a:r>
            <a:r>
              <a:rPr lang="en-US" dirty="0" smtClean="0">
                <a:solidFill>
                  <a:schemeClr val="accent2">
                    <a:lumMod val="50000"/>
                  </a:schemeClr>
                </a:solidFill>
              </a:rPr>
              <a:t>90</a:t>
            </a:r>
            <a:r>
              <a:rPr lang="en-US" dirty="0">
                <a:solidFill>
                  <a:schemeClr val="accent2">
                    <a:lumMod val="50000"/>
                  </a:schemeClr>
                </a:solidFill>
              </a:rPr>
              <a:t>% of refugees living outside camps, many in 			</a:t>
            </a:r>
            <a:r>
              <a:rPr lang="en-US" dirty="0" smtClean="0">
                <a:solidFill>
                  <a:schemeClr val="accent2">
                    <a:lumMod val="50000"/>
                  </a:schemeClr>
                </a:solidFill>
              </a:rPr>
              <a:t>inadequate </a:t>
            </a:r>
            <a:r>
              <a:rPr lang="en-US" dirty="0">
                <a:solidFill>
                  <a:schemeClr val="accent2">
                    <a:lumMod val="50000"/>
                  </a:schemeClr>
                </a:solidFill>
              </a:rPr>
              <a:t>shelter </a:t>
            </a:r>
          </a:p>
          <a:p>
            <a:pPr marL="0" indent="0">
              <a:buNone/>
            </a:pPr>
            <a:r>
              <a:rPr lang="en-US" b="1" dirty="0" smtClean="0">
                <a:solidFill>
                  <a:schemeClr val="accent2">
                    <a:lumMod val="50000"/>
                  </a:schemeClr>
                </a:solidFill>
              </a:rPr>
              <a:t>WASH </a:t>
            </a:r>
            <a:r>
              <a:rPr lang="en-US" dirty="0">
                <a:solidFill>
                  <a:schemeClr val="accent2">
                    <a:lumMod val="50000"/>
                  </a:schemeClr>
                </a:solidFill>
              </a:rPr>
              <a:t>		</a:t>
            </a:r>
            <a:r>
              <a:rPr lang="en-US" dirty="0" smtClean="0">
                <a:solidFill>
                  <a:schemeClr val="accent2">
                    <a:lumMod val="50000"/>
                  </a:schemeClr>
                </a:solidFill>
              </a:rPr>
              <a:t>28</a:t>
            </a:r>
            <a:r>
              <a:rPr lang="en-US" dirty="0">
                <a:solidFill>
                  <a:schemeClr val="accent2">
                    <a:lumMod val="50000"/>
                  </a:schemeClr>
                </a:solidFill>
              </a:rPr>
              <a:t>% of refugees outside camps do not have access 			</a:t>
            </a:r>
            <a:r>
              <a:rPr lang="en-US" dirty="0" smtClean="0">
                <a:solidFill>
                  <a:schemeClr val="accent2">
                    <a:lumMod val="50000"/>
                  </a:schemeClr>
                </a:solidFill>
              </a:rPr>
              <a:t>to </a:t>
            </a:r>
            <a:r>
              <a:rPr lang="en-US" dirty="0">
                <a:solidFill>
                  <a:schemeClr val="accent2">
                    <a:lumMod val="50000"/>
                  </a:schemeClr>
                </a:solidFill>
              </a:rPr>
              <a:t>water and 39% do not have access to sanitation 				</a:t>
            </a:r>
            <a:endParaRPr lang="en-GB" dirty="0">
              <a:solidFill>
                <a:schemeClr val="accent2">
                  <a:lumMod val="50000"/>
                </a:schemeClr>
              </a:solidFill>
            </a:endParaRPr>
          </a:p>
          <a:p>
            <a:pPr marL="0" indent="0">
              <a:buNone/>
            </a:pPr>
            <a:endParaRPr lang="en-US" dirty="0"/>
          </a:p>
        </p:txBody>
      </p:sp>
      <p:pic>
        <p:nvPicPr>
          <p:cNvPr id="5" name="Picture 2" descr="T:\Mass Information\Reference docs\OCHA icons\cluster_protection_4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818" y="1505909"/>
            <a:ext cx="529298" cy="52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T:\Mass Information\Reference docs\OCHA icons\cluster_food_security_4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457" y="1999750"/>
            <a:ext cx="526659" cy="52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T:\Mass Information\Reference docs\OCHA icons\cluster_education_40p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756" y="2775951"/>
            <a:ext cx="527856" cy="52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Mass Information\Reference docs\OCHA icons\cluster_WASH_40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8048" y="5310034"/>
            <a:ext cx="602836" cy="60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T:\Mass Information\Reference docs\OCHA icons\cluster_health_40p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6234" y="4092012"/>
            <a:ext cx="646465" cy="64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T:\Mass Information\Reference docs\OCHA icons\cluster_shelter_40px.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214" y="4650117"/>
            <a:ext cx="599862" cy="59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T:\Mass Information\Reference docs\OCHA icons\food_NFI_relief_goods_40p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4520" y="3434233"/>
            <a:ext cx="644327" cy="64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823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PROTECTION ENVIRONMENT</a:t>
            </a:r>
            <a:endParaRPr lang="en-GB" dirty="0"/>
          </a:p>
        </p:txBody>
      </p:sp>
    </p:spTree>
    <p:extLst>
      <p:ext uri="{BB962C8B-B14F-4D97-AF65-F5344CB8AC3E}">
        <p14:creationId xmlns:p14="http://schemas.microsoft.com/office/powerpoint/2010/main" val="3679290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916" y="524020"/>
            <a:ext cx="6342611" cy="706264"/>
          </a:xfrm>
        </p:spPr>
        <p:txBody>
          <a:bodyPr/>
          <a:lstStyle/>
          <a:p>
            <a:r>
              <a:rPr lang="en-US" sz="3200" b="1" dirty="0"/>
              <a:t>PROTECTION ENVIRONMENT</a:t>
            </a:r>
            <a:endParaRPr lang="en-GB" sz="32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44540" y="1465104"/>
            <a:ext cx="6113451" cy="4038600"/>
          </a:xfrm>
          <a:prstGeom prst="rect">
            <a:avLst/>
          </a:prstGeom>
        </p:spPr>
      </p:pic>
      <p:sp>
        <p:nvSpPr>
          <p:cNvPr id="5" name="Rectangle 1"/>
          <p:cNvSpPr>
            <a:spLocks noChangeArrowheads="1"/>
          </p:cNvSpPr>
          <p:nvPr/>
        </p:nvSpPr>
        <p:spPr bwMode="auto">
          <a:xfrm>
            <a:off x="325120" y="1718052"/>
            <a:ext cx="5323840" cy="3416320"/>
          </a:xfrm>
          <a:prstGeom prst="rect">
            <a:avLst/>
          </a:prstGeom>
          <a:noFill/>
          <a:ln>
            <a:noFill/>
          </a:ln>
          <a:extLst/>
        </p:spPr>
        <p:txBody>
          <a:bodyPr wrap="square">
            <a:spAutoFit/>
          </a:bodyPr>
          <a:lstStyle/>
          <a:p>
            <a:pPr marL="285756" indent="-285756">
              <a:buFont typeface="Arial" pitchFamily="34" charset="0"/>
              <a:buChar char="•"/>
              <a:defRPr/>
            </a:pPr>
            <a:r>
              <a:rPr lang="en-US" sz="2400" b="1" dirty="0" smtClean="0">
                <a:solidFill>
                  <a:schemeClr val="accent2">
                    <a:lumMod val="50000"/>
                  </a:schemeClr>
                </a:solidFill>
                <a:ea typeface="MS PGothic" panose="020B0600070205080204" pitchFamily="34" charset="-128"/>
              </a:rPr>
              <a:t>Shrinking </a:t>
            </a:r>
            <a:r>
              <a:rPr lang="en-US" sz="2400" b="1" dirty="0">
                <a:solidFill>
                  <a:schemeClr val="accent2">
                    <a:lumMod val="50000"/>
                  </a:schemeClr>
                </a:solidFill>
                <a:ea typeface="MS PGothic" panose="020B0600070205080204" pitchFamily="34" charset="-128"/>
              </a:rPr>
              <a:t>humanitarian </a:t>
            </a:r>
            <a:r>
              <a:rPr lang="en-US" sz="2400" b="1" dirty="0" smtClean="0">
                <a:solidFill>
                  <a:schemeClr val="accent2">
                    <a:lumMod val="50000"/>
                  </a:schemeClr>
                </a:solidFill>
                <a:ea typeface="MS PGothic" panose="020B0600070205080204" pitchFamily="34" charset="-128"/>
              </a:rPr>
              <a:t>space</a:t>
            </a:r>
            <a:endParaRPr lang="en-US" sz="2400" b="1" dirty="0">
              <a:solidFill>
                <a:schemeClr val="accent2">
                  <a:lumMod val="50000"/>
                </a:schemeClr>
              </a:solidFill>
              <a:ea typeface="MS PGothic" panose="020B0600070205080204" pitchFamily="34" charset="-128"/>
            </a:endParaRPr>
          </a:p>
          <a:p>
            <a:pPr marL="285756" indent="-285756">
              <a:buFont typeface="Arial" pitchFamily="34" charset="0"/>
              <a:buChar char="•"/>
              <a:defRPr/>
            </a:pPr>
            <a:r>
              <a:rPr lang="en-US" sz="2400" b="1" dirty="0">
                <a:solidFill>
                  <a:schemeClr val="accent2">
                    <a:lumMod val="50000"/>
                  </a:schemeClr>
                </a:solidFill>
                <a:ea typeface="MS PGothic" panose="020B0600070205080204" pitchFamily="34" charset="-128"/>
              </a:rPr>
              <a:t>Monthly registration numbers </a:t>
            </a:r>
            <a:r>
              <a:rPr lang="en-US" sz="2400" b="1" dirty="0" smtClean="0">
                <a:solidFill>
                  <a:schemeClr val="accent2">
                    <a:lumMod val="50000"/>
                  </a:schemeClr>
                </a:solidFill>
                <a:ea typeface="MS PGothic" panose="020B0600070205080204" pitchFamily="34" charset="-128"/>
              </a:rPr>
              <a:t>falling</a:t>
            </a:r>
            <a:endParaRPr lang="en-US" sz="2400" b="1" dirty="0">
              <a:solidFill>
                <a:schemeClr val="accent2">
                  <a:lumMod val="50000"/>
                </a:schemeClr>
              </a:solidFill>
              <a:ea typeface="MS PGothic" panose="020B0600070205080204" pitchFamily="34" charset="-128"/>
            </a:endParaRPr>
          </a:p>
          <a:p>
            <a:pPr marL="285756" indent="-285756">
              <a:buFont typeface="Arial" pitchFamily="34" charset="0"/>
              <a:buChar char="•"/>
              <a:defRPr/>
            </a:pPr>
            <a:r>
              <a:rPr lang="en-US" sz="2400" b="1" dirty="0">
                <a:solidFill>
                  <a:schemeClr val="accent2">
                    <a:lumMod val="50000"/>
                  </a:schemeClr>
                </a:solidFill>
                <a:ea typeface="MS PGothic" panose="020B0600070205080204" pitchFamily="34" charset="-128"/>
              </a:rPr>
              <a:t>Increasing security </a:t>
            </a:r>
            <a:r>
              <a:rPr lang="en-US" sz="2400" b="1" dirty="0" smtClean="0">
                <a:solidFill>
                  <a:schemeClr val="accent2">
                    <a:lumMod val="50000"/>
                  </a:schemeClr>
                </a:solidFill>
                <a:ea typeface="MS PGothic" panose="020B0600070205080204" pitchFamily="34" charset="-128"/>
              </a:rPr>
              <a:t>concerns</a:t>
            </a:r>
          </a:p>
          <a:p>
            <a:pPr marL="285756" indent="-285756">
              <a:buFont typeface="Arial" pitchFamily="34" charset="0"/>
              <a:buChar char="•"/>
              <a:defRPr/>
            </a:pPr>
            <a:r>
              <a:rPr lang="en-US" sz="2400" b="1" dirty="0" smtClean="0">
                <a:solidFill>
                  <a:schemeClr val="accent2">
                    <a:lumMod val="50000"/>
                  </a:schemeClr>
                </a:solidFill>
                <a:ea typeface="MS PGothic" panose="020B0600070205080204" pitchFamily="34" charset="-128"/>
              </a:rPr>
              <a:t>Unprecedented impact on host countries</a:t>
            </a:r>
            <a:endParaRPr lang="en-US" sz="2400" b="1" dirty="0">
              <a:solidFill>
                <a:schemeClr val="accent2">
                  <a:lumMod val="50000"/>
                </a:schemeClr>
              </a:solidFill>
              <a:ea typeface="MS PGothic" panose="020B0600070205080204" pitchFamily="34" charset="-128"/>
            </a:endParaRPr>
          </a:p>
          <a:p>
            <a:pPr marL="285756" indent="-285756">
              <a:buFont typeface="Arial" pitchFamily="34" charset="0"/>
              <a:buChar char="•"/>
              <a:defRPr/>
            </a:pPr>
            <a:r>
              <a:rPr lang="en-US" sz="2400" b="1" dirty="0" smtClean="0">
                <a:solidFill>
                  <a:schemeClr val="accent2">
                    <a:lumMod val="50000"/>
                  </a:schemeClr>
                </a:solidFill>
                <a:ea typeface="MS PGothic" panose="020B0600070205080204" pitchFamily="34" charset="-128"/>
              </a:rPr>
              <a:t>Protracted nature of the conflict</a:t>
            </a:r>
            <a:endParaRPr lang="en-US" sz="2400" b="1" dirty="0">
              <a:solidFill>
                <a:schemeClr val="accent2">
                  <a:lumMod val="50000"/>
                </a:schemeClr>
              </a:solidFill>
              <a:ea typeface="MS PGothic" panose="020B0600070205080204" pitchFamily="34" charset="-128"/>
            </a:endParaRPr>
          </a:p>
          <a:p>
            <a:pPr marL="285756" indent="-285756">
              <a:buFont typeface="Arial" pitchFamily="34" charset="0"/>
              <a:buChar char="•"/>
              <a:defRPr/>
            </a:pPr>
            <a:r>
              <a:rPr lang="en-US" sz="2400" b="1" dirty="0" smtClean="0">
                <a:solidFill>
                  <a:schemeClr val="accent2">
                    <a:lumMod val="50000"/>
                  </a:schemeClr>
                </a:solidFill>
                <a:ea typeface="MS PGothic" panose="020B0600070205080204" pitchFamily="34" charset="-128"/>
              </a:rPr>
              <a:t>Widening gaps between growing needs and financial resources</a:t>
            </a:r>
            <a:endParaRPr lang="en-US" sz="2400" b="1" dirty="0">
              <a:solidFill>
                <a:schemeClr val="accent2">
                  <a:lumMod val="50000"/>
                </a:schemeClr>
              </a:solidFill>
              <a:ea typeface="MS PGothic" panose="020B0600070205080204" pitchFamily="34" charset="-128"/>
            </a:endParaRPr>
          </a:p>
          <a:p>
            <a:pPr marL="285756" indent="-285756">
              <a:buFont typeface="Arial" pitchFamily="34" charset="0"/>
              <a:buChar char="•"/>
              <a:defRPr/>
            </a:pPr>
            <a:endParaRPr lang="en-US" sz="2400" b="1" dirty="0">
              <a:solidFill>
                <a:schemeClr val="bg1"/>
              </a:solidFill>
              <a:ea typeface="MS PGothic" panose="020B0600070205080204" pitchFamily="34" charset="-128"/>
            </a:endParaRPr>
          </a:p>
        </p:txBody>
      </p:sp>
    </p:spTree>
    <p:extLst>
      <p:ext uri="{BB962C8B-B14F-4D97-AF65-F5344CB8AC3E}">
        <p14:creationId xmlns:p14="http://schemas.microsoft.com/office/powerpoint/2010/main" val="3366484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5739" y="202963"/>
            <a:ext cx="7147781" cy="646331"/>
          </a:xfrm>
          <a:prstGeom prst="rect">
            <a:avLst/>
          </a:prstGeom>
          <a:noFill/>
        </p:spPr>
        <p:txBody>
          <a:bodyPr wrap="square" rtlCol="0">
            <a:spAutoFit/>
          </a:bodyPr>
          <a:lstStyle/>
          <a:p>
            <a:r>
              <a:rPr lang="en-US" sz="3600" b="1" dirty="0" smtClean="0">
                <a:solidFill>
                  <a:schemeClr val="accent1"/>
                </a:solidFill>
              </a:rPr>
              <a:t>VULNERABILITIES ON THE RISE</a:t>
            </a:r>
            <a:endParaRPr lang="en-GB" sz="3600" b="1" dirty="0">
              <a:solidFill>
                <a:schemeClr val="accent1"/>
              </a:solidFill>
            </a:endParaRPr>
          </a:p>
        </p:txBody>
      </p:sp>
      <p:sp>
        <p:nvSpPr>
          <p:cNvPr id="4" name="TextBox 3"/>
          <p:cNvSpPr txBox="1"/>
          <p:nvPr/>
        </p:nvSpPr>
        <p:spPr>
          <a:xfrm>
            <a:off x="695739" y="800567"/>
            <a:ext cx="6520163" cy="5663089"/>
          </a:xfrm>
          <a:prstGeom prst="rect">
            <a:avLst/>
          </a:prstGeom>
          <a:noFill/>
        </p:spPr>
        <p:txBody>
          <a:bodyPr wrap="square" rtlCol="0">
            <a:spAutoFit/>
          </a:bodyPr>
          <a:lstStyle/>
          <a:p>
            <a:r>
              <a:rPr lang="en-US" b="1" dirty="0">
                <a:solidFill>
                  <a:schemeClr val="accent3">
                    <a:lumMod val="50000"/>
                  </a:schemeClr>
                </a:solidFill>
              </a:rPr>
              <a:t>Turkey</a:t>
            </a:r>
          </a:p>
          <a:p>
            <a:pPr marL="342900" indent="-342900">
              <a:buFont typeface="Arial" panose="020B0604020202020204" pitchFamily="34" charset="0"/>
              <a:buChar char="•"/>
            </a:pPr>
            <a:r>
              <a:rPr lang="en-US" dirty="0">
                <a:solidFill>
                  <a:schemeClr val="accent3">
                    <a:lumMod val="50000"/>
                  </a:schemeClr>
                </a:solidFill>
              </a:rPr>
              <a:t>20% of the Syrians in urban areas have either borderline or poor food consumption scores. </a:t>
            </a:r>
          </a:p>
          <a:p>
            <a:r>
              <a:rPr lang="en-US" b="1" dirty="0">
                <a:solidFill>
                  <a:schemeClr val="accent3">
                    <a:lumMod val="50000"/>
                  </a:schemeClr>
                </a:solidFill>
              </a:rPr>
              <a:t>Lebanon</a:t>
            </a:r>
          </a:p>
          <a:p>
            <a:pPr marL="285750" indent="-285750">
              <a:spcAft>
                <a:spcPts val="600"/>
              </a:spcAft>
              <a:buFont typeface="Arial" panose="020B0604020202020204" pitchFamily="34" charset="0"/>
              <a:buChar char="•"/>
            </a:pPr>
            <a:r>
              <a:rPr lang="en-US"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rPr>
              <a:t>70% of the refugee households live below the Lebanese extreme poverty line (USD 115 per month). </a:t>
            </a:r>
          </a:p>
          <a:p>
            <a:pPr marL="285750" indent="-285750">
              <a:spcAft>
                <a:spcPts val="600"/>
              </a:spcAft>
              <a:buFont typeface="Arial" panose="020B0604020202020204" pitchFamily="34" charset="0"/>
              <a:buChar char="•"/>
            </a:pPr>
            <a:r>
              <a:rPr lang="en-GB"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rPr>
              <a:t>40% of refugees are now in debt to their landlords.</a:t>
            </a:r>
            <a:endParaRPr lang="en-US"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endParaRPr>
          </a:p>
          <a:p>
            <a:r>
              <a:rPr lang="en-US" b="1" dirty="0">
                <a:solidFill>
                  <a:schemeClr val="accent3">
                    <a:lumMod val="50000"/>
                  </a:schemeClr>
                </a:solidFill>
              </a:rPr>
              <a:t>Jordan</a:t>
            </a:r>
          </a:p>
          <a:p>
            <a:pPr marL="285750" indent="-285750">
              <a:spcAft>
                <a:spcPts val="600"/>
              </a:spcAft>
              <a:buFont typeface="Arial" panose="020B0604020202020204" pitchFamily="34" charset="0"/>
              <a:buChar char="•"/>
            </a:pPr>
            <a:r>
              <a:rPr lang="en-US"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rPr>
              <a:t>86% of the Syrian refugees living outside of camps are living below the Jordanian poverty line (USD 96 per month)</a:t>
            </a:r>
          </a:p>
          <a:p>
            <a:pPr marL="285750" indent="-285750">
              <a:spcAft>
                <a:spcPts val="600"/>
              </a:spcAft>
              <a:buFont typeface="Arial" panose="020B0604020202020204" pitchFamily="34" charset="0"/>
              <a:buChar char="•"/>
            </a:pPr>
            <a:r>
              <a:rPr lang="en-GB"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rPr>
              <a:t>Some 20% of children are abandoning school in order to work </a:t>
            </a:r>
          </a:p>
          <a:p>
            <a:r>
              <a:rPr lang="en-US" b="1" dirty="0">
                <a:solidFill>
                  <a:schemeClr val="accent3">
                    <a:lumMod val="50000"/>
                  </a:schemeClr>
                </a:solidFill>
              </a:rPr>
              <a:t>Egypt</a:t>
            </a:r>
          </a:p>
          <a:p>
            <a:pPr marL="285750" indent="-285750">
              <a:buFont typeface="Arial" panose="020B0604020202020204" pitchFamily="34" charset="0"/>
              <a:buChar char="•"/>
            </a:pPr>
            <a:r>
              <a:rPr lang="en-US"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rPr>
              <a:t>60% of Syrian refugees are severely vulnerable and 28% highly vulnerable</a:t>
            </a:r>
          </a:p>
          <a:p>
            <a:r>
              <a:rPr lang="en-US" b="1" dirty="0">
                <a:solidFill>
                  <a:schemeClr val="accent3">
                    <a:lumMod val="50000"/>
                  </a:schemeClr>
                </a:solidFill>
                <a:uFill>
                  <a:solidFill>
                    <a:srgbClr val="0077C0"/>
                  </a:solidFill>
                </a:uFill>
                <a:ea typeface="Calibri" panose="020F0502020204030204" pitchFamily="34" charset="0"/>
                <a:cs typeface="Times New Roman" panose="02020603050405020304" pitchFamily="18" charset="0"/>
              </a:rPr>
              <a:t>Iraq</a:t>
            </a:r>
          </a:p>
          <a:p>
            <a:pPr marL="285750" indent="-285750">
              <a:buFont typeface="Arial" panose="020B0604020202020204" pitchFamily="34" charset="0"/>
              <a:buChar char="•"/>
            </a:pPr>
            <a:r>
              <a:rPr lang="en-US" dirty="0">
                <a:solidFill>
                  <a:schemeClr val="accent3">
                    <a:lumMod val="50000"/>
                  </a:schemeClr>
                </a:solidFill>
              </a:rPr>
              <a:t>Debt levels continue to increase. 25% increase in the proportion of refugees have sold their household assets between 2014 and 2015. </a:t>
            </a:r>
          </a:p>
          <a:p>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507" t="-7043" r="22957"/>
          <a:stretch/>
        </p:blipFill>
        <p:spPr>
          <a:xfrm>
            <a:off x="8049022" y="-73193"/>
            <a:ext cx="3889420" cy="6482966"/>
          </a:xfrm>
          <a:prstGeom prst="rect">
            <a:avLst/>
          </a:prstGeom>
        </p:spPr>
      </p:pic>
    </p:spTree>
    <p:extLst>
      <p:ext uri="{BB962C8B-B14F-4D97-AF65-F5344CB8AC3E}">
        <p14:creationId xmlns:p14="http://schemas.microsoft.com/office/powerpoint/2010/main" val="1903263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HUMANITARIAN AID ARCHITECTURE </a:t>
            </a:r>
            <a:endParaRPr lang="en-GB" dirty="0"/>
          </a:p>
        </p:txBody>
      </p:sp>
    </p:spTree>
    <p:extLst>
      <p:ext uri="{BB962C8B-B14F-4D97-AF65-F5344CB8AC3E}">
        <p14:creationId xmlns:p14="http://schemas.microsoft.com/office/powerpoint/2010/main" val="3930145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1293</TotalTime>
  <Words>6391</Words>
  <Application>Microsoft Office PowerPoint</Application>
  <PresentationFormat>Widescreen</PresentationFormat>
  <Paragraphs>462</Paragraphs>
  <Slides>31</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MS PGothic</vt:lpstr>
      <vt:lpstr>Arial</vt:lpstr>
      <vt:lpstr>Calibri</vt:lpstr>
      <vt:lpstr>Corbel</vt:lpstr>
      <vt:lpstr>Times New Roman</vt:lpstr>
      <vt:lpstr>Wingdings</vt:lpstr>
      <vt:lpstr>Basis</vt:lpstr>
      <vt:lpstr>The Syrian Refugee Crisis: Perceptions and Reflections on a Regional Crisis</vt:lpstr>
      <vt:lpstr>OVERVIEW</vt:lpstr>
      <vt:lpstr>PowerPoint Presentation</vt:lpstr>
      <vt:lpstr>PowerPoint Presentation</vt:lpstr>
      <vt:lpstr>NEEDS</vt:lpstr>
      <vt:lpstr>PROTECTION ENVIRONMENT</vt:lpstr>
      <vt:lpstr>PROTECTION ENVIRONMENT</vt:lpstr>
      <vt:lpstr>PowerPoint Presentation</vt:lpstr>
      <vt:lpstr>HUMANITARIAN AID ARCHITECTURE </vt:lpstr>
      <vt:lpstr>PowerPoint Presentation</vt:lpstr>
      <vt:lpstr>3RP FUNDING STATUS – BY SECTOR  (as of 30 September)</vt:lpstr>
      <vt:lpstr>PowerPoint Presentation</vt:lpstr>
      <vt:lpstr>Urban and Protracted Nature of Displacement</vt:lpstr>
      <vt:lpstr>“The plight of refugees and others of concern in urban areas cannot be treated in isolation but needs to be responded to in the broader context of the urban poor. The humanitarian community needs to reassess its paradigm of assistance in urban areas. Humanitarian actors in urban areas need to determine how community-based and bottom-up initiatives can be better supported.” UN High Commissioner for Refugees, Antonio Guterres</vt:lpstr>
      <vt:lpstr>PowerPoint Presentation</vt:lpstr>
      <vt:lpstr>PowerPoint Presentation</vt:lpstr>
      <vt:lpstr>The Innovation Imperative</vt:lpstr>
      <vt:lpstr>TECHNOLOGY</vt:lpstr>
      <vt:lpstr>COMMUNICATION WITH BENEFICIARIES</vt:lpstr>
      <vt:lpstr>PowerPoint Presentation</vt:lpstr>
      <vt:lpstr>Partnerships and Advocacy</vt:lpstr>
      <vt:lpstr>PowerPoint Presentation</vt:lpstr>
      <vt:lpstr>CIVIL SOCIETY NETWORK </vt:lpstr>
      <vt:lpstr>ACADEMIA AND THINK TANKS</vt:lpstr>
      <vt:lpstr>PARTNERSHIPS</vt:lpstr>
      <vt:lpstr>Refugee Agency </vt:lpstr>
      <vt:lpstr>LIVELIHOODS AS AGENCY</vt:lpstr>
      <vt:lpstr>PowerPoint Presentation</vt:lpstr>
      <vt:lpstr>PowerPoint Presentation</vt:lpstr>
      <vt:lpstr>Crisis of Hope</vt:lpstr>
      <vt:lpstr>Way Forward</vt:lpstr>
    </vt:vector>
  </TitlesOfParts>
  <Company>UNHCR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Refugee Urbanisation</dc:title>
  <dc:creator>Ali Kawash</dc:creator>
  <cp:lastModifiedBy>Tamsin Kelk</cp:lastModifiedBy>
  <cp:revision>71</cp:revision>
  <cp:lastPrinted>2015-12-07T11:03:19Z</cp:lastPrinted>
  <dcterms:created xsi:type="dcterms:W3CDTF">2015-11-10T07:44:23Z</dcterms:created>
  <dcterms:modified xsi:type="dcterms:W3CDTF">2015-12-22T10:45:12Z</dcterms:modified>
</cp:coreProperties>
</file>