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0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3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4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5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8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75" r:id="rId2"/>
    <p:sldId id="284" r:id="rId3"/>
    <p:sldId id="303" r:id="rId4"/>
    <p:sldId id="332" r:id="rId5"/>
    <p:sldId id="285" r:id="rId6"/>
    <p:sldId id="302" r:id="rId7"/>
    <p:sldId id="286" r:id="rId8"/>
    <p:sldId id="304" r:id="rId9"/>
    <p:sldId id="287" r:id="rId10"/>
    <p:sldId id="258" r:id="rId11"/>
    <p:sldId id="331" r:id="rId12"/>
    <p:sldId id="328" r:id="rId13"/>
    <p:sldId id="329" r:id="rId14"/>
    <p:sldId id="319" r:id="rId15"/>
    <p:sldId id="313" r:id="rId16"/>
    <p:sldId id="314" r:id="rId17"/>
    <p:sldId id="315" r:id="rId18"/>
    <p:sldId id="316" r:id="rId19"/>
    <p:sldId id="330" r:id="rId20"/>
    <p:sldId id="317" r:id="rId21"/>
    <p:sldId id="318" r:id="rId22"/>
    <p:sldId id="327" r:id="rId23"/>
    <p:sldId id="320" r:id="rId24"/>
    <p:sldId id="32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suf Sairah" initials="YS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B829"/>
    <a:srgbClr val="71701A"/>
    <a:srgbClr val="1360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24"/>
    <p:restoredTop sz="84507" autoAdjust="0"/>
  </p:normalViewPr>
  <p:slideViewPr>
    <p:cSldViewPr snapToGrid="0" snapToObjects="1">
      <p:cViewPr>
        <p:scale>
          <a:sx n="83" d="100"/>
          <a:sy n="83" d="100"/>
        </p:scale>
        <p:origin x="110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commentAuthors" Target="commentAuthors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oleObject" Target="file://localhost/Users/test/Desktop/JOR%20PRG%20Research%20graphic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microsoft.com/office/2011/relationships/chartStyle" Target="style10.xml"/><Relationship Id="rId2" Type="http://schemas.microsoft.com/office/2011/relationships/chartColorStyle" Target="colors10.xml"/><Relationship Id="rId3" Type="http://schemas.openxmlformats.org/officeDocument/2006/relationships/oleObject" Target="file://localhost/Users/test/Desktop/JOR%20PRG%20Research%20graphic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oleObject" Target="file://localhost/Users/test/Desktop/JOR%20PRG%20Research%20graphic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microsoft.com/office/2011/relationships/chartStyle" Target="style3.xml"/><Relationship Id="rId2" Type="http://schemas.microsoft.com/office/2011/relationships/chartColorStyle" Target="colors3.xml"/><Relationship Id="rId3" Type="http://schemas.openxmlformats.org/officeDocument/2006/relationships/oleObject" Target="file://localhost/Users/test/Desktop/JOR%20PRG%20Research%20graphic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microsoft.com/office/2011/relationships/chartStyle" Target="style4.xml"/><Relationship Id="rId2" Type="http://schemas.microsoft.com/office/2011/relationships/chartColorStyle" Target="colors4.xml"/><Relationship Id="rId3" Type="http://schemas.openxmlformats.org/officeDocument/2006/relationships/oleObject" Target="file://localhost/Users/test/Desktop/JOR%20PRG%20Research%20graphic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microsoft.com/office/2011/relationships/chartStyle" Target="style5.xml"/><Relationship Id="rId2" Type="http://schemas.microsoft.com/office/2011/relationships/chartColorStyle" Target="colors5.xml"/><Relationship Id="rId3" Type="http://schemas.openxmlformats.org/officeDocument/2006/relationships/oleObject" Target="file://localhost/Users/test/Desktop/JOR%20PRG%20Research%20graphic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microsoft.com/office/2011/relationships/chartStyle" Target="style6.xml"/><Relationship Id="rId2" Type="http://schemas.microsoft.com/office/2011/relationships/chartColorStyle" Target="colors6.xml"/><Relationship Id="rId3" Type="http://schemas.openxmlformats.org/officeDocument/2006/relationships/oleObject" Target="file://localhost/Users/test/Desktop/JOR%20PRG%20Research%20graphic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microsoft.com/office/2011/relationships/chartStyle" Target="style7.xml"/><Relationship Id="rId2" Type="http://schemas.microsoft.com/office/2011/relationships/chartColorStyle" Target="colors7.xml"/><Relationship Id="rId3" Type="http://schemas.openxmlformats.org/officeDocument/2006/relationships/oleObject" Target="file://localhost/Users/test/Desktop/JOR%20PRG%20Research%20graphic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microsoft.com/office/2011/relationships/chartStyle" Target="style8.xml"/><Relationship Id="rId2" Type="http://schemas.microsoft.com/office/2011/relationships/chartColorStyle" Target="colors8.xml"/><Relationship Id="rId3" Type="http://schemas.openxmlformats.org/officeDocument/2006/relationships/oleObject" Target="file://localhost/Users/test/Desktop/JOR%20PRG%20Research%20graphic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microsoft.com/office/2011/relationships/chartStyle" Target="style9.xml"/><Relationship Id="rId2" Type="http://schemas.microsoft.com/office/2011/relationships/chartColorStyle" Target="colors9.xml"/><Relationship Id="rId3" Type="http://schemas.openxmlformats.org/officeDocument/2006/relationships/oleObject" Target="file://localhost/Users/test/Desktop/JOR%20PRG%20Research%20graphic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baseline="0"/>
              <a:t>Mentions of antipathy due to aid distribution</a:t>
            </a:r>
          </a:p>
        </c:rich>
      </c:tx>
      <c:layout>
        <c:manualLayout>
          <c:xMode val="edge"/>
          <c:yMode val="edge"/>
          <c:x val="0.182425215488762"/>
          <c:y val="0.021019995833254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'Aid, guests, rights'!$C$4</c:f>
              <c:strCache>
                <c:ptCount val="1"/>
                <c:pt idx="0">
                  <c:v>Jordanians</c:v>
                </c:pt>
              </c:strCache>
            </c:strRef>
          </c:tx>
          <c:spPr>
            <a:solidFill>
              <a:schemeClr val="tx2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'Aid, guests, rights'!$B$5:$B$7</c:f>
              <c:strCache>
                <c:ptCount val="3"/>
                <c:pt idx="0">
                  <c:v>Mafraq</c:v>
                </c:pt>
                <c:pt idx="1">
                  <c:v>Irbid</c:v>
                </c:pt>
                <c:pt idx="2">
                  <c:v>Amman</c:v>
                </c:pt>
              </c:strCache>
            </c:strRef>
          </c:cat>
          <c:val>
            <c:numRef>
              <c:f>'Aid, guests, rights'!$C$5:$C$7</c:f>
              <c:numCache>
                <c:formatCode>0%</c:formatCode>
                <c:ptCount val="3"/>
                <c:pt idx="0">
                  <c:v>0.94</c:v>
                </c:pt>
                <c:pt idx="1">
                  <c:v>0.85</c:v>
                </c:pt>
                <c:pt idx="2">
                  <c:v>0.71</c:v>
                </c:pt>
              </c:numCache>
            </c:numRef>
          </c:val>
        </c:ser>
        <c:ser>
          <c:idx val="1"/>
          <c:order val="1"/>
          <c:tx>
            <c:strRef>
              <c:f>'Aid, guests, rights'!$D$4</c:f>
              <c:strCache>
                <c:ptCount val="1"/>
                <c:pt idx="0">
                  <c:v>Syrians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'Aid, guests, rights'!$B$5:$B$7</c:f>
              <c:strCache>
                <c:ptCount val="3"/>
                <c:pt idx="0">
                  <c:v>Mafraq</c:v>
                </c:pt>
                <c:pt idx="1">
                  <c:v>Irbid</c:v>
                </c:pt>
                <c:pt idx="2">
                  <c:v>Amman</c:v>
                </c:pt>
              </c:strCache>
            </c:strRef>
          </c:cat>
          <c:val>
            <c:numRef>
              <c:f>'Aid, guests, rights'!$D$5:$D$7</c:f>
              <c:numCache>
                <c:formatCode>0%</c:formatCode>
                <c:ptCount val="3"/>
                <c:pt idx="0">
                  <c:v>0.06</c:v>
                </c:pt>
                <c:pt idx="1">
                  <c:v>0.15</c:v>
                </c:pt>
                <c:pt idx="2">
                  <c:v>0.29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78698352"/>
        <c:axId val="-2078694592"/>
      </c:barChart>
      <c:catAx>
        <c:axId val="-2078698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78694592"/>
        <c:crosses val="autoZero"/>
        <c:auto val="1"/>
        <c:lblAlgn val="ctr"/>
        <c:lblOffset val="100"/>
        <c:noMultiLvlLbl val="0"/>
      </c:catAx>
      <c:valAx>
        <c:axId val="-2078694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78698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baseline="0" dirty="0"/>
              <a:t>Gender and </a:t>
            </a:r>
            <a:r>
              <a:rPr lang="en-US" sz="1800" b="1" baseline="0" dirty="0" smtClean="0"/>
              <a:t>Type </a:t>
            </a:r>
            <a:r>
              <a:rPr lang="en-US" sz="1800" b="1" baseline="0" dirty="0"/>
              <a:t>of Interaction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'Gendered interactions'!$C$4</c:f>
              <c:strCache>
                <c:ptCount val="1"/>
                <c:pt idx="0">
                  <c:v>Females' interactions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'Gendered interactions'!$B$5:$B$10</c:f>
              <c:strCache>
                <c:ptCount val="6"/>
                <c:pt idx="0">
                  <c:v>Using "Syrian" as insult</c:v>
                </c:pt>
                <c:pt idx="1">
                  <c:v>JOR expressing mistrust of SYR</c:v>
                </c:pt>
                <c:pt idx="2">
                  <c:v>SYR expressing mistrust of JOR</c:v>
                </c:pt>
                <c:pt idx="3">
                  <c:v>Perceived discrimination</c:v>
                </c:pt>
                <c:pt idx="4">
                  <c:v>JOR general antipathy towards SYR</c:v>
                </c:pt>
                <c:pt idx="5">
                  <c:v>Incitement to conflict</c:v>
                </c:pt>
              </c:strCache>
            </c:strRef>
          </c:cat>
          <c:val>
            <c:numRef>
              <c:f>'Gendered interactions'!$C$5:$C$10</c:f>
              <c:numCache>
                <c:formatCode>0%</c:formatCode>
                <c:ptCount val="6"/>
                <c:pt idx="0">
                  <c:v>0.13</c:v>
                </c:pt>
                <c:pt idx="1">
                  <c:v>0.38</c:v>
                </c:pt>
                <c:pt idx="2">
                  <c:v>0.46</c:v>
                </c:pt>
                <c:pt idx="3">
                  <c:v>0.38</c:v>
                </c:pt>
                <c:pt idx="4">
                  <c:v>0.33</c:v>
                </c:pt>
                <c:pt idx="5">
                  <c:v>0.08</c:v>
                </c:pt>
              </c:numCache>
            </c:numRef>
          </c:val>
        </c:ser>
        <c:ser>
          <c:idx val="1"/>
          <c:order val="1"/>
          <c:tx>
            <c:strRef>
              <c:f>'Gendered interactions'!$D$4</c:f>
              <c:strCache>
                <c:ptCount val="1"/>
                <c:pt idx="0">
                  <c:v>Males' interactions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'Gendered interactions'!$B$5:$B$10</c:f>
              <c:strCache>
                <c:ptCount val="6"/>
                <c:pt idx="0">
                  <c:v>Using "Syrian" as insult</c:v>
                </c:pt>
                <c:pt idx="1">
                  <c:v>JOR expressing mistrust of SYR</c:v>
                </c:pt>
                <c:pt idx="2">
                  <c:v>SYR expressing mistrust of JOR</c:v>
                </c:pt>
                <c:pt idx="3">
                  <c:v>Perceived discrimination</c:v>
                </c:pt>
                <c:pt idx="4">
                  <c:v>JOR general antipathy towards SYR</c:v>
                </c:pt>
                <c:pt idx="5">
                  <c:v>Incitement to conflict</c:v>
                </c:pt>
              </c:strCache>
            </c:strRef>
          </c:cat>
          <c:val>
            <c:numRef>
              <c:f>'Gendered interactions'!$D$5:$D$10</c:f>
              <c:numCache>
                <c:formatCode>0%</c:formatCode>
                <c:ptCount val="6"/>
                <c:pt idx="0">
                  <c:v>0.87</c:v>
                </c:pt>
                <c:pt idx="1">
                  <c:v>0.62</c:v>
                </c:pt>
                <c:pt idx="2">
                  <c:v>0.54</c:v>
                </c:pt>
                <c:pt idx="3">
                  <c:v>0.62</c:v>
                </c:pt>
                <c:pt idx="4">
                  <c:v>0.66</c:v>
                </c:pt>
                <c:pt idx="5">
                  <c:v>0.92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56726736"/>
        <c:axId val="-2056765872"/>
      </c:barChart>
      <c:catAx>
        <c:axId val="-2056726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56765872"/>
        <c:crosses val="autoZero"/>
        <c:auto val="1"/>
        <c:lblAlgn val="ctr"/>
        <c:lblOffset val="100"/>
        <c:noMultiLvlLbl val="0"/>
      </c:catAx>
      <c:valAx>
        <c:axId val="-2056765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56726736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Mentions of </a:t>
            </a:r>
            <a:r>
              <a:rPr lang="en-US" sz="1800" b="1" dirty="0" smtClean="0"/>
              <a:t>rights</a:t>
            </a:r>
            <a:endParaRPr lang="en-US" sz="18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'Aid, guests, rights'!$B$27</c:f>
              <c:strCache>
                <c:ptCount val="1"/>
                <c:pt idx="0">
                  <c:v>Jordanians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'Aid, guests, rights'!$C$26:$D$26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'Aid, guests, rights'!$C$27:$D$27</c:f>
              <c:numCache>
                <c:formatCode>0%</c:formatCode>
                <c:ptCount val="2"/>
                <c:pt idx="0">
                  <c:v>0.56</c:v>
                </c:pt>
                <c:pt idx="1">
                  <c:v>0.44</c:v>
                </c:pt>
              </c:numCache>
            </c:numRef>
          </c:val>
        </c:ser>
        <c:ser>
          <c:idx val="1"/>
          <c:order val="1"/>
          <c:tx>
            <c:strRef>
              <c:f>'Aid, guests, rights'!$B$28</c:f>
              <c:strCache>
                <c:ptCount val="1"/>
                <c:pt idx="0">
                  <c:v>Syrians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'Aid, guests, rights'!$C$26:$D$26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'Aid, guests, rights'!$C$28:$D$28</c:f>
              <c:numCache>
                <c:formatCode>0%</c:formatCode>
                <c:ptCount val="2"/>
                <c:pt idx="0">
                  <c:v>0.71</c:v>
                </c:pt>
                <c:pt idx="1">
                  <c:v>0.29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78550272"/>
        <c:axId val="-2078546576"/>
      </c:barChart>
      <c:catAx>
        <c:axId val="-2078550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78546576"/>
        <c:crosses val="autoZero"/>
        <c:auto val="1"/>
        <c:lblAlgn val="ctr"/>
        <c:lblOffset val="100"/>
        <c:noMultiLvlLbl val="0"/>
      </c:catAx>
      <c:valAx>
        <c:axId val="-2078546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7855027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300" baseline="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baseline="0"/>
              <a:t>Mentions of status as "guests"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'Aid, guests, rights'!$B$15</c:f>
              <c:strCache>
                <c:ptCount val="1"/>
                <c:pt idx="0">
                  <c:v>Jordanians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'Aid, guests, rights'!$C$14:$D$14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'Aid, guests, rights'!$C$15:$D$15</c:f>
              <c:numCache>
                <c:formatCode>0%</c:formatCode>
                <c:ptCount val="2"/>
                <c:pt idx="0">
                  <c:v>0.45</c:v>
                </c:pt>
                <c:pt idx="1">
                  <c:v>0.55</c:v>
                </c:pt>
              </c:numCache>
            </c:numRef>
          </c:val>
        </c:ser>
        <c:ser>
          <c:idx val="1"/>
          <c:order val="1"/>
          <c:tx>
            <c:strRef>
              <c:f>'Aid, guests, rights'!$B$16</c:f>
              <c:strCache>
                <c:ptCount val="1"/>
                <c:pt idx="0">
                  <c:v>Syrians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'Aid, guests, rights'!$C$14:$D$14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'Aid, guests, rights'!$C$16:$D$16</c:f>
              <c:numCache>
                <c:formatCode>0%</c:formatCode>
                <c:ptCount val="2"/>
                <c:pt idx="0">
                  <c:v>0.3</c:v>
                </c:pt>
                <c:pt idx="1">
                  <c:v>0.7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77437696"/>
        <c:axId val="-2077434000"/>
      </c:barChart>
      <c:catAx>
        <c:axId val="-2077437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77434000"/>
        <c:crosses val="autoZero"/>
        <c:auto val="1"/>
        <c:lblAlgn val="ctr"/>
        <c:lblOffset val="100"/>
        <c:noMultiLvlLbl val="0"/>
      </c:catAx>
      <c:valAx>
        <c:axId val="-2077434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77437696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 dirty="0">
                <a:effectLst/>
              </a:rPr>
              <a:t>Mentions of dropouts or </a:t>
            </a:r>
            <a:r>
              <a:rPr lang="en-US" sz="1800" b="1" i="0" baseline="0" dirty="0" smtClean="0">
                <a:effectLst/>
              </a:rPr>
              <a:t>youth who never enrolled </a:t>
            </a:r>
            <a:r>
              <a:rPr lang="en-US" sz="1800" b="1" i="0" baseline="0" dirty="0">
                <a:effectLst/>
              </a:rPr>
              <a:t>in </a:t>
            </a:r>
            <a:r>
              <a:rPr lang="en-US" sz="1800" b="1" i="0" baseline="0" dirty="0" smtClean="0">
                <a:effectLst/>
              </a:rPr>
              <a:t>Jordanian schools</a:t>
            </a:r>
            <a:endParaRPr lang="en-US" dirty="0">
              <a:effectLst/>
            </a:endParaRPr>
          </a:p>
        </c:rich>
      </c:tx>
      <c:layout>
        <c:manualLayout>
          <c:xMode val="edge"/>
          <c:yMode val="edge"/>
          <c:x val="0.132993875412189"/>
          <c:y val="0.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'Factors in dropping out'!$D$29</c:f>
              <c:strCache>
                <c:ptCount val="1"/>
                <c:pt idx="0">
                  <c:v>Percentage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'Factors in dropping out'!$B$30:$C$35</c:f>
              <c:multiLvlStrCache>
                <c:ptCount val="6"/>
                <c:lvl>
                  <c:pt idx="0">
                    <c:v>Jordanian</c:v>
                  </c:pt>
                  <c:pt idx="1">
                    <c:v>Syrian</c:v>
                  </c:pt>
                  <c:pt idx="2">
                    <c:v>Jordanian</c:v>
                  </c:pt>
                  <c:pt idx="3">
                    <c:v>Syrian</c:v>
                  </c:pt>
                  <c:pt idx="4">
                    <c:v>Jordanian</c:v>
                  </c:pt>
                  <c:pt idx="5">
                    <c:v>Syrian</c:v>
                  </c:pt>
                </c:lvl>
                <c:lvl>
                  <c:pt idx="0">
                    <c:v>Mafraq</c:v>
                  </c:pt>
                  <c:pt idx="2">
                    <c:v>Irbid</c:v>
                  </c:pt>
                  <c:pt idx="4">
                    <c:v>Amman</c:v>
                  </c:pt>
                </c:lvl>
              </c:multiLvlStrCache>
            </c:multiLvlStrRef>
          </c:cat>
          <c:val>
            <c:numRef>
              <c:f>'Factors in dropping out'!$D$30:$D$35</c:f>
              <c:numCache>
                <c:formatCode>0%</c:formatCode>
                <c:ptCount val="6"/>
                <c:pt idx="0">
                  <c:v>0.08</c:v>
                </c:pt>
                <c:pt idx="1">
                  <c:v>0.91</c:v>
                </c:pt>
                <c:pt idx="2">
                  <c:v>0.0</c:v>
                </c:pt>
                <c:pt idx="3">
                  <c:v>1.0</c:v>
                </c:pt>
                <c:pt idx="4">
                  <c:v>0.19</c:v>
                </c:pt>
                <c:pt idx="5">
                  <c:v>0.81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37738112"/>
        <c:axId val="-2075676688"/>
      </c:barChart>
      <c:catAx>
        <c:axId val="-2037738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75676688"/>
        <c:crosses val="autoZero"/>
        <c:auto val="1"/>
        <c:lblAlgn val="ctr"/>
        <c:lblOffset val="100"/>
        <c:noMultiLvlLbl val="0"/>
      </c:catAx>
      <c:valAx>
        <c:axId val="-2075676688"/>
        <c:scaling>
          <c:orientation val="minMax"/>
          <c:max val="1.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3773811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baseline="0" dirty="0"/>
              <a:t>Issues mentioned in association with </a:t>
            </a:r>
            <a:r>
              <a:rPr lang="en-US" sz="1800" b="1" baseline="0" dirty="0" smtClean="0"/>
              <a:t>youth </a:t>
            </a:r>
            <a:r>
              <a:rPr lang="en-US" sz="1800" b="1" baseline="0" dirty="0"/>
              <a:t>dropping out or </a:t>
            </a:r>
            <a:r>
              <a:rPr lang="en-US" sz="1800" b="1" baseline="0" dirty="0" smtClean="0"/>
              <a:t>not enrolling </a:t>
            </a:r>
            <a:r>
              <a:rPr lang="en-US" sz="1800" b="1" baseline="0" dirty="0"/>
              <a:t>in school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4971952200147"/>
          <c:y val="0.217873519314835"/>
          <c:w val="0.7521697112044"/>
          <c:h val="0.52311755199642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'Factors in dropping out'!$B$4:$B$8</c:f>
              <c:strCache>
                <c:ptCount val="5"/>
                <c:pt idx="0">
                  <c:v>JOR physical violence against SYR</c:v>
                </c:pt>
                <c:pt idx="1">
                  <c:v>JOR verbal violence against SYR</c:v>
                </c:pt>
                <c:pt idx="2">
                  <c:v>SYR general mistrust of JOR</c:v>
                </c:pt>
                <c:pt idx="3">
                  <c:v>Assigned to "wrong" grade</c:v>
                </c:pt>
                <c:pt idx="4">
                  <c:v>Working to support family</c:v>
                </c:pt>
              </c:strCache>
            </c:strRef>
          </c:cat>
          <c:val>
            <c:numRef>
              <c:f>'Factors in dropping out'!$C$4:$C$8</c:f>
              <c:numCache>
                <c:formatCode>0%</c:formatCode>
                <c:ptCount val="5"/>
                <c:pt idx="0">
                  <c:v>0.82</c:v>
                </c:pt>
                <c:pt idx="1">
                  <c:v>0.84</c:v>
                </c:pt>
                <c:pt idx="2">
                  <c:v>0.9</c:v>
                </c:pt>
                <c:pt idx="3">
                  <c:v>0.1</c:v>
                </c:pt>
                <c:pt idx="4">
                  <c:v>0.06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78481376"/>
        <c:axId val="-2078477808"/>
      </c:barChart>
      <c:catAx>
        <c:axId val="-2078481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78477808"/>
        <c:crosses val="autoZero"/>
        <c:auto val="1"/>
        <c:lblAlgn val="ctr"/>
        <c:lblOffset val="100"/>
        <c:noMultiLvlLbl val="0"/>
      </c:catAx>
      <c:valAx>
        <c:axId val="-2078477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78481376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baseline="0" dirty="0"/>
              <a:t>Mentions of </a:t>
            </a:r>
            <a:r>
              <a:rPr lang="en-US" sz="1800" b="1" baseline="0" dirty="0" smtClean="0"/>
              <a:t>issues associated with youth dropping out of </a:t>
            </a:r>
            <a:r>
              <a:rPr lang="en-US" sz="1800" b="1" baseline="0" dirty="0"/>
              <a:t>or </a:t>
            </a:r>
            <a:r>
              <a:rPr lang="en-US" sz="1800" b="1" baseline="0" dirty="0" smtClean="0"/>
              <a:t>not enrolling </a:t>
            </a:r>
            <a:r>
              <a:rPr lang="en-US" sz="1800" b="1" baseline="0" dirty="0"/>
              <a:t>in </a:t>
            </a:r>
            <a:r>
              <a:rPr lang="en-US" sz="1800" b="1" baseline="0" dirty="0" smtClean="0"/>
              <a:t>Jordanian schools, </a:t>
            </a:r>
            <a:r>
              <a:rPr lang="en-US" sz="1800" b="1" baseline="0" dirty="0" smtClean="0"/>
              <a:t>by nationality</a:t>
            </a:r>
            <a:endParaRPr lang="en-US" sz="1800" b="1" baseline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'Factors in dropping out'!$D$44</c:f>
              <c:strCache>
                <c:ptCount val="1"/>
                <c:pt idx="0">
                  <c:v>Percentage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'Factors in dropping out'!$B$45:$C$52</c:f>
              <c:multiLvlStrCache>
                <c:ptCount val="8"/>
                <c:lvl>
                  <c:pt idx="0">
                    <c:v>JOR</c:v>
                  </c:pt>
                  <c:pt idx="1">
                    <c:v>SYR</c:v>
                  </c:pt>
                  <c:pt idx="2">
                    <c:v>JOR</c:v>
                  </c:pt>
                  <c:pt idx="3">
                    <c:v>SYR</c:v>
                  </c:pt>
                  <c:pt idx="4">
                    <c:v>JOR</c:v>
                  </c:pt>
                  <c:pt idx="5">
                    <c:v>SYR</c:v>
                  </c:pt>
                  <c:pt idx="6">
                    <c:v>JOR</c:v>
                  </c:pt>
                  <c:pt idx="7">
                    <c:v>SYR</c:v>
                  </c:pt>
                </c:lvl>
                <c:lvl>
                  <c:pt idx="0">
                    <c:v>Dropout + JOR physical violence against SYR</c:v>
                  </c:pt>
                  <c:pt idx="2">
                    <c:v>Dropout + JOR verbal violence against SYR</c:v>
                  </c:pt>
                  <c:pt idx="4">
                    <c:v>Dropout + SYR mistrust of JOR</c:v>
                  </c:pt>
                  <c:pt idx="6">
                    <c:v>Dropout + physical violence in school</c:v>
                  </c:pt>
                </c:lvl>
              </c:multiLvlStrCache>
            </c:multiLvlStrRef>
          </c:cat>
          <c:val>
            <c:numRef>
              <c:f>'Factors in dropping out'!$D$45:$D$52</c:f>
              <c:numCache>
                <c:formatCode>0%</c:formatCode>
                <c:ptCount val="8"/>
                <c:pt idx="0">
                  <c:v>0.18</c:v>
                </c:pt>
                <c:pt idx="1">
                  <c:v>0.82</c:v>
                </c:pt>
                <c:pt idx="2">
                  <c:v>0.04</c:v>
                </c:pt>
                <c:pt idx="3">
                  <c:v>0.96</c:v>
                </c:pt>
                <c:pt idx="4">
                  <c:v>0.13</c:v>
                </c:pt>
                <c:pt idx="5">
                  <c:v>0.87</c:v>
                </c:pt>
                <c:pt idx="6">
                  <c:v>0.13</c:v>
                </c:pt>
                <c:pt idx="7">
                  <c:v>0.87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138436736"/>
        <c:axId val="-2044543152"/>
      </c:barChart>
      <c:catAx>
        <c:axId val="-2138436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44543152"/>
        <c:crosses val="autoZero"/>
        <c:auto val="1"/>
        <c:lblAlgn val="ctr"/>
        <c:lblOffset val="100"/>
        <c:noMultiLvlLbl val="0"/>
      </c:catAx>
      <c:valAx>
        <c:axId val="-2044543152"/>
        <c:scaling>
          <c:orientation val="minMax"/>
          <c:max val="1.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8436736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300" baseline="0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baseline="0" dirty="0"/>
              <a:t>Mentions of street violence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Violence!$B$8</c:f>
              <c:strCache>
                <c:ptCount val="1"/>
                <c:pt idx="0">
                  <c:v>Jordanians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Violence!$C$7:$D$7</c:f>
              <c:strCache>
                <c:ptCount val="2"/>
                <c:pt idx="0">
                  <c:v>Males</c:v>
                </c:pt>
                <c:pt idx="1">
                  <c:v>Females</c:v>
                </c:pt>
              </c:strCache>
            </c:strRef>
          </c:cat>
          <c:val>
            <c:numRef>
              <c:f>Violence!$C$8:$D$8</c:f>
              <c:numCache>
                <c:formatCode>0%</c:formatCode>
                <c:ptCount val="2"/>
                <c:pt idx="0">
                  <c:v>0.18</c:v>
                </c:pt>
                <c:pt idx="1">
                  <c:v>0.39</c:v>
                </c:pt>
              </c:numCache>
            </c:numRef>
          </c:val>
        </c:ser>
        <c:ser>
          <c:idx val="1"/>
          <c:order val="1"/>
          <c:tx>
            <c:strRef>
              <c:f>Violence!$B$9</c:f>
              <c:strCache>
                <c:ptCount val="1"/>
                <c:pt idx="0">
                  <c:v>Syrians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Violence!$C$7:$D$7</c:f>
              <c:strCache>
                <c:ptCount val="2"/>
                <c:pt idx="0">
                  <c:v>Males</c:v>
                </c:pt>
                <c:pt idx="1">
                  <c:v>Females</c:v>
                </c:pt>
              </c:strCache>
            </c:strRef>
          </c:cat>
          <c:val>
            <c:numRef>
              <c:f>Violence!$C$9:$D$9</c:f>
              <c:numCache>
                <c:formatCode>0%</c:formatCode>
                <c:ptCount val="2"/>
                <c:pt idx="0">
                  <c:v>0.82</c:v>
                </c:pt>
                <c:pt idx="1">
                  <c:v>0.61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77351504"/>
        <c:axId val="-2077347808"/>
      </c:barChart>
      <c:catAx>
        <c:axId val="-2077351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77347808"/>
        <c:crosses val="autoZero"/>
        <c:auto val="1"/>
        <c:lblAlgn val="ctr"/>
        <c:lblOffset val="100"/>
        <c:noMultiLvlLbl val="0"/>
      </c:catAx>
      <c:valAx>
        <c:axId val="-2077347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7735150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 anchor="ctr"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baseline="0" dirty="0"/>
              <a:t>Mentions of </a:t>
            </a:r>
            <a:r>
              <a:rPr lang="en-US" sz="1600" b="1" baseline="0" dirty="0" smtClean="0"/>
              <a:t>sexual </a:t>
            </a:r>
            <a:r>
              <a:rPr lang="en-US" sz="1600" b="1" baseline="0" dirty="0"/>
              <a:t>h</a:t>
            </a:r>
            <a:r>
              <a:rPr lang="en-US" sz="1600" b="1" baseline="0" dirty="0" smtClean="0"/>
              <a:t>arassment</a:t>
            </a:r>
            <a:endParaRPr lang="en-US" sz="1600" b="1" baseline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Violence!$B$27</c:f>
              <c:strCache>
                <c:ptCount val="1"/>
                <c:pt idx="0">
                  <c:v>Jordanians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Violence!$C$26:$D$26</c:f>
              <c:strCache>
                <c:ptCount val="2"/>
                <c:pt idx="0">
                  <c:v>Males</c:v>
                </c:pt>
                <c:pt idx="1">
                  <c:v>Females</c:v>
                </c:pt>
              </c:strCache>
            </c:strRef>
          </c:cat>
          <c:val>
            <c:numRef>
              <c:f>Violence!$C$27:$D$27</c:f>
              <c:numCache>
                <c:formatCode>0%</c:formatCode>
                <c:ptCount val="2"/>
                <c:pt idx="0">
                  <c:v>0.44</c:v>
                </c:pt>
                <c:pt idx="1">
                  <c:v>0.18</c:v>
                </c:pt>
              </c:numCache>
            </c:numRef>
          </c:val>
        </c:ser>
        <c:ser>
          <c:idx val="1"/>
          <c:order val="1"/>
          <c:tx>
            <c:strRef>
              <c:f>Violence!$B$28</c:f>
              <c:strCache>
                <c:ptCount val="1"/>
                <c:pt idx="0">
                  <c:v>Syrians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Violence!$C$26:$D$26</c:f>
              <c:strCache>
                <c:ptCount val="2"/>
                <c:pt idx="0">
                  <c:v>Males</c:v>
                </c:pt>
                <c:pt idx="1">
                  <c:v>Females</c:v>
                </c:pt>
              </c:strCache>
            </c:strRef>
          </c:cat>
          <c:val>
            <c:numRef>
              <c:f>Violence!$C$28:$D$28</c:f>
              <c:numCache>
                <c:formatCode>0%</c:formatCode>
                <c:ptCount val="2"/>
                <c:pt idx="0">
                  <c:v>0.56</c:v>
                </c:pt>
                <c:pt idx="1">
                  <c:v>0.82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77275008"/>
        <c:axId val="-2078349856"/>
      </c:barChart>
      <c:catAx>
        <c:axId val="-2077275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78349856"/>
        <c:crosses val="autoZero"/>
        <c:auto val="1"/>
        <c:lblAlgn val="ctr"/>
        <c:lblOffset val="100"/>
        <c:noMultiLvlLbl val="0"/>
      </c:catAx>
      <c:valAx>
        <c:axId val="-2078349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77275008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 anchor="b"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baseline="0" dirty="0" smtClean="0"/>
              <a:t>Jordanians’ mentions </a:t>
            </a:r>
            <a:r>
              <a:rPr lang="en-US" sz="1800" b="1" baseline="0" dirty="0"/>
              <a:t>of </a:t>
            </a:r>
            <a:r>
              <a:rPr lang="en-US" sz="1800" b="1" baseline="0" dirty="0" smtClean="0"/>
              <a:t>marriages between Syrian women and </a:t>
            </a:r>
            <a:r>
              <a:rPr lang="en-US" sz="1800" b="1" baseline="0" dirty="0" smtClean="0"/>
              <a:t>Jordanian men</a:t>
            </a:r>
            <a:endParaRPr lang="en-US" sz="1800" b="1" baseline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'Syrians girls marriage'!$D$4</c:f>
              <c:strCache>
                <c:ptCount val="1"/>
                <c:pt idx="0">
                  <c:v>Percentage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5">
                  <a:lumMod val="50000"/>
                </a:schemeClr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chemeClr val="accent5">
                  <a:lumMod val="50000"/>
                </a:schemeClr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'Syrians girls marriage'!$B$5:$C$10</c:f>
              <c:multiLvlStrCache>
                <c:ptCount val="6"/>
                <c:lvl>
                  <c:pt idx="0">
                    <c:v>Female</c:v>
                  </c:pt>
                  <c:pt idx="1">
                    <c:v>Male</c:v>
                  </c:pt>
                  <c:pt idx="2">
                    <c:v>Female</c:v>
                  </c:pt>
                  <c:pt idx="3">
                    <c:v>Male</c:v>
                  </c:pt>
                  <c:pt idx="4">
                    <c:v>Female</c:v>
                  </c:pt>
                  <c:pt idx="5">
                    <c:v>Male</c:v>
                  </c:pt>
                </c:lvl>
                <c:lvl>
                  <c:pt idx="0">
                    <c:v>Mafraq</c:v>
                  </c:pt>
                  <c:pt idx="2">
                    <c:v>Irbid</c:v>
                  </c:pt>
                  <c:pt idx="4">
                    <c:v>Amman</c:v>
                  </c:pt>
                </c:lvl>
              </c:multiLvlStrCache>
            </c:multiLvlStrRef>
          </c:cat>
          <c:val>
            <c:numRef>
              <c:f>'Syrians girls marriage'!$D$5:$D$10</c:f>
              <c:numCache>
                <c:formatCode>0%</c:formatCode>
                <c:ptCount val="6"/>
                <c:pt idx="0">
                  <c:v>0.48</c:v>
                </c:pt>
                <c:pt idx="1">
                  <c:v>0.08</c:v>
                </c:pt>
                <c:pt idx="2">
                  <c:v>0.29</c:v>
                </c:pt>
                <c:pt idx="3">
                  <c:v>0.0</c:v>
                </c:pt>
                <c:pt idx="4">
                  <c:v>0.0</c:v>
                </c:pt>
                <c:pt idx="5">
                  <c:v>0.11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78249936"/>
        <c:axId val="-2078253632"/>
      </c:barChart>
      <c:catAx>
        <c:axId val="-2078249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78253632"/>
        <c:crosses val="autoZero"/>
        <c:auto val="1"/>
        <c:lblAlgn val="ctr"/>
        <c:lblOffset val="100"/>
        <c:noMultiLvlLbl val="0"/>
      </c:catAx>
      <c:valAx>
        <c:axId val="-2078253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78249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BB33DE-BD36-1148-8FF5-D7DEC3215DAF}" type="doc">
      <dgm:prSet loTypeId="urn:microsoft.com/office/officeart/2005/8/layout/cycle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FF17F1F-4C58-6445-A966-798D8497E1AA}">
      <dgm:prSet phldrT="[Text]" custT="1"/>
      <dgm:spPr/>
      <dgm:t>
        <a:bodyPr/>
        <a:lstStyle/>
        <a:p>
          <a:r>
            <a:rPr lang="en-US" sz="1600" dirty="0" smtClean="0"/>
            <a:t>Parents experience socio-economic</a:t>
          </a:r>
          <a:r>
            <a:rPr lang="en-US" sz="1600" baseline="0" dirty="0" smtClean="0"/>
            <a:t> stress/local pressures</a:t>
          </a:r>
          <a:endParaRPr lang="en-US" sz="1000" dirty="0"/>
        </a:p>
      </dgm:t>
    </dgm:pt>
    <dgm:pt modelId="{630D7117-1FC2-D847-A1F9-0F4BE5F589B7}" type="parTrans" cxnId="{224AA61F-9B73-B54B-9ED0-5534CF46861A}">
      <dgm:prSet/>
      <dgm:spPr/>
      <dgm:t>
        <a:bodyPr/>
        <a:lstStyle/>
        <a:p>
          <a:endParaRPr lang="en-US"/>
        </a:p>
      </dgm:t>
    </dgm:pt>
    <dgm:pt modelId="{DF6672A6-E9A5-9C43-BBAD-DB2E53606EB2}" type="sibTrans" cxnId="{224AA61F-9B73-B54B-9ED0-5534CF46861A}">
      <dgm:prSet/>
      <dgm:spPr/>
      <dgm:t>
        <a:bodyPr/>
        <a:lstStyle/>
        <a:p>
          <a:endParaRPr lang="en-US"/>
        </a:p>
      </dgm:t>
    </dgm:pt>
    <dgm:pt modelId="{C15332F5-DA76-2449-92D6-5B775A35440E}">
      <dgm:prSet phldrT="[Text]" custT="1"/>
      <dgm:spPr/>
      <dgm:t>
        <a:bodyPr/>
        <a:lstStyle/>
        <a:p>
          <a:r>
            <a:rPr lang="en-US" sz="1600" dirty="0" smtClean="0"/>
            <a:t>Parents’ </a:t>
          </a:r>
          <a:r>
            <a:rPr lang="en-US" sz="1600" baseline="0" dirty="0" smtClean="0"/>
            <a:t>anxieties are communicated to children</a:t>
          </a:r>
          <a:endParaRPr lang="en-US" sz="1600" dirty="0"/>
        </a:p>
      </dgm:t>
    </dgm:pt>
    <dgm:pt modelId="{1C4DEA6C-2D10-3D4C-8DAA-80C085D8771F}" type="parTrans" cxnId="{7AA1E39D-3A43-444F-A656-25F3CDCFA204}">
      <dgm:prSet/>
      <dgm:spPr/>
      <dgm:t>
        <a:bodyPr/>
        <a:lstStyle/>
        <a:p>
          <a:endParaRPr lang="en-US"/>
        </a:p>
      </dgm:t>
    </dgm:pt>
    <dgm:pt modelId="{0359E07D-5C5A-8546-941B-D8AB52B0B049}" type="sibTrans" cxnId="{7AA1E39D-3A43-444F-A656-25F3CDCFA204}">
      <dgm:prSet/>
      <dgm:spPr/>
      <dgm:t>
        <a:bodyPr/>
        <a:lstStyle/>
        <a:p>
          <a:endParaRPr lang="en-US"/>
        </a:p>
      </dgm:t>
    </dgm:pt>
    <dgm:pt modelId="{05D63FB7-4C70-D14E-9320-48BCE5E0F8A6}">
      <dgm:prSet phldrT="[Text]" custT="1"/>
      <dgm:spPr/>
      <dgm:t>
        <a:bodyPr/>
        <a:lstStyle/>
        <a:p>
          <a:r>
            <a:rPr lang="en-US" sz="1600" dirty="0" smtClean="0"/>
            <a:t>Children’s perceptions of JOR/SYR are influenced by parents</a:t>
          </a:r>
          <a:endParaRPr lang="en-US" sz="1600" dirty="0"/>
        </a:p>
      </dgm:t>
    </dgm:pt>
    <dgm:pt modelId="{5D06FD45-2E31-0540-970F-22ED14CFCC05}" type="parTrans" cxnId="{51B5AE43-FA47-1543-A2B0-013C9F2FF60B}">
      <dgm:prSet/>
      <dgm:spPr/>
      <dgm:t>
        <a:bodyPr/>
        <a:lstStyle/>
        <a:p>
          <a:endParaRPr lang="en-US"/>
        </a:p>
      </dgm:t>
    </dgm:pt>
    <dgm:pt modelId="{4AF3DB4B-AA0A-6941-8DE9-2D364D31D0B7}" type="sibTrans" cxnId="{51B5AE43-FA47-1543-A2B0-013C9F2FF60B}">
      <dgm:prSet/>
      <dgm:spPr/>
      <dgm:t>
        <a:bodyPr/>
        <a:lstStyle/>
        <a:p>
          <a:endParaRPr lang="en-US"/>
        </a:p>
      </dgm:t>
    </dgm:pt>
    <dgm:pt modelId="{46DB8FD2-857F-DE42-ABDE-504096A75459}">
      <dgm:prSet phldrT="[Text]" custT="1"/>
      <dgm:spPr/>
      <dgm:t>
        <a:bodyPr/>
        <a:lstStyle/>
        <a:p>
          <a:r>
            <a:rPr lang="en-US" sz="1600" dirty="0" smtClean="0"/>
            <a:t>Conflict between JOR/SYR children</a:t>
          </a:r>
          <a:endParaRPr lang="en-US" sz="1600" dirty="0"/>
        </a:p>
      </dgm:t>
    </dgm:pt>
    <dgm:pt modelId="{1D514E89-6BB0-D448-BCB5-746FA9ACBE0A}" type="parTrans" cxnId="{8C75EAE1-EABF-8140-AAB9-0E2859E3D9E0}">
      <dgm:prSet/>
      <dgm:spPr/>
      <dgm:t>
        <a:bodyPr/>
        <a:lstStyle/>
        <a:p>
          <a:endParaRPr lang="en-US"/>
        </a:p>
      </dgm:t>
    </dgm:pt>
    <dgm:pt modelId="{F30106C1-CDD2-764C-B01C-3E5862DE8C0C}" type="sibTrans" cxnId="{8C75EAE1-EABF-8140-AAB9-0E2859E3D9E0}">
      <dgm:prSet/>
      <dgm:spPr/>
      <dgm:t>
        <a:bodyPr/>
        <a:lstStyle/>
        <a:p>
          <a:endParaRPr lang="en-US"/>
        </a:p>
      </dgm:t>
    </dgm:pt>
    <dgm:pt modelId="{712B8BA8-EC30-BD44-AB5F-20B986A9813C}">
      <dgm:prSet phldrT="[Text]" custT="1"/>
      <dgm:spPr/>
      <dgm:t>
        <a:bodyPr/>
        <a:lstStyle/>
        <a:p>
          <a:r>
            <a:rPr lang="en-US" sz="1600" dirty="0" smtClean="0"/>
            <a:t>Children’s experiences influence</a:t>
          </a:r>
          <a:r>
            <a:rPr lang="en-US" sz="1600" baseline="0" dirty="0" smtClean="0"/>
            <a:t> parents’ perceptions of JOR/SYR</a:t>
          </a:r>
          <a:endParaRPr lang="en-US" sz="1600" dirty="0"/>
        </a:p>
      </dgm:t>
    </dgm:pt>
    <dgm:pt modelId="{304A340C-47A0-3644-862D-2322A8252C80}" type="parTrans" cxnId="{BB249450-2149-5441-9892-846C317D3594}">
      <dgm:prSet/>
      <dgm:spPr/>
      <dgm:t>
        <a:bodyPr/>
        <a:lstStyle/>
        <a:p>
          <a:endParaRPr lang="en-US"/>
        </a:p>
      </dgm:t>
    </dgm:pt>
    <dgm:pt modelId="{03C51A42-646D-884D-98B8-E7F441015C33}" type="sibTrans" cxnId="{BB249450-2149-5441-9892-846C317D3594}">
      <dgm:prSet/>
      <dgm:spPr/>
      <dgm:t>
        <a:bodyPr/>
        <a:lstStyle/>
        <a:p>
          <a:endParaRPr lang="en-US"/>
        </a:p>
      </dgm:t>
    </dgm:pt>
    <dgm:pt modelId="{86DA55FB-8C9F-AC44-8ADB-3307F79ECE1C}" type="pres">
      <dgm:prSet presAssocID="{4CBB33DE-BD36-1148-8FF5-D7DEC3215DA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BD23CC5-7815-204B-83AC-599D85966EC5}" type="pres">
      <dgm:prSet presAssocID="{6FF17F1F-4C58-6445-A966-798D8497E1AA}" presName="node" presStyleLbl="node1" presStyleIdx="0" presStyleCnt="5" custScaleX="125086" custScaleY="149787" custRadScaleRad="99574" custRadScaleInc="16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2543B2-1B5A-1344-A6E4-37B2748D8B66}" type="pres">
      <dgm:prSet presAssocID="{6FF17F1F-4C58-6445-A966-798D8497E1AA}" presName="spNode" presStyleCnt="0"/>
      <dgm:spPr/>
    </dgm:pt>
    <dgm:pt modelId="{099108D9-B14F-BD4B-B116-C67D2295039F}" type="pres">
      <dgm:prSet presAssocID="{DF6672A6-E9A5-9C43-BBAD-DB2E53606EB2}" presName="sibTrans" presStyleLbl="sibTrans1D1" presStyleIdx="0" presStyleCnt="5"/>
      <dgm:spPr/>
      <dgm:t>
        <a:bodyPr/>
        <a:lstStyle/>
        <a:p>
          <a:endParaRPr lang="en-US"/>
        </a:p>
      </dgm:t>
    </dgm:pt>
    <dgm:pt modelId="{CFAA03BB-10DA-7045-9250-5E11155B6F83}" type="pres">
      <dgm:prSet presAssocID="{C15332F5-DA76-2449-92D6-5B775A35440E}" presName="node" presStyleLbl="node1" presStyleIdx="1" presStyleCnt="5" custScaleX="126972" custScaleY="999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0A99D9-67CF-1543-803C-DF9BB7016B84}" type="pres">
      <dgm:prSet presAssocID="{C15332F5-DA76-2449-92D6-5B775A35440E}" presName="spNode" presStyleCnt="0"/>
      <dgm:spPr/>
    </dgm:pt>
    <dgm:pt modelId="{D8330D1D-3D74-664C-A148-6178149F0802}" type="pres">
      <dgm:prSet presAssocID="{0359E07D-5C5A-8546-941B-D8AB52B0B049}" presName="sibTrans" presStyleLbl="sibTrans1D1" presStyleIdx="1" presStyleCnt="5"/>
      <dgm:spPr/>
      <dgm:t>
        <a:bodyPr/>
        <a:lstStyle/>
        <a:p>
          <a:endParaRPr lang="en-US"/>
        </a:p>
      </dgm:t>
    </dgm:pt>
    <dgm:pt modelId="{4DC8B0E7-3754-A94D-A166-B62E1F31C087}" type="pres">
      <dgm:prSet presAssocID="{05D63FB7-4C70-D14E-9320-48BCE5E0F8A6}" presName="node" presStyleLbl="node1" presStyleIdx="2" presStyleCnt="5" custScaleX="120313" custScaleY="1473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12FF24-55A1-6447-96D7-B68D10102DC0}" type="pres">
      <dgm:prSet presAssocID="{05D63FB7-4C70-D14E-9320-48BCE5E0F8A6}" presName="spNode" presStyleCnt="0"/>
      <dgm:spPr/>
    </dgm:pt>
    <dgm:pt modelId="{E22DBDB1-4549-E14C-9F0A-FF68B83A55E9}" type="pres">
      <dgm:prSet presAssocID="{4AF3DB4B-AA0A-6941-8DE9-2D364D31D0B7}" presName="sibTrans" presStyleLbl="sibTrans1D1" presStyleIdx="2" presStyleCnt="5"/>
      <dgm:spPr/>
      <dgm:t>
        <a:bodyPr/>
        <a:lstStyle/>
        <a:p>
          <a:endParaRPr lang="en-US"/>
        </a:p>
      </dgm:t>
    </dgm:pt>
    <dgm:pt modelId="{42BE3F68-4595-5646-BA44-E9CE3DD330A5}" type="pres">
      <dgm:prSet presAssocID="{46DB8FD2-857F-DE42-ABDE-504096A75459}" presName="node" presStyleLbl="node1" presStyleIdx="3" presStyleCnt="5" custScaleX="93600" custScaleY="1146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64D6DF-5254-9C47-84C9-431914125CFD}" type="pres">
      <dgm:prSet presAssocID="{46DB8FD2-857F-DE42-ABDE-504096A75459}" presName="spNode" presStyleCnt="0"/>
      <dgm:spPr/>
    </dgm:pt>
    <dgm:pt modelId="{5952940F-A692-4243-BEE3-75068C94B44B}" type="pres">
      <dgm:prSet presAssocID="{F30106C1-CDD2-764C-B01C-3E5862DE8C0C}" presName="sibTrans" presStyleLbl="sibTrans1D1" presStyleIdx="3" presStyleCnt="5"/>
      <dgm:spPr/>
      <dgm:t>
        <a:bodyPr/>
        <a:lstStyle/>
        <a:p>
          <a:endParaRPr lang="en-US"/>
        </a:p>
      </dgm:t>
    </dgm:pt>
    <dgm:pt modelId="{4B23D55A-F079-2A46-85A6-16B99E3802ED}" type="pres">
      <dgm:prSet presAssocID="{712B8BA8-EC30-BD44-AB5F-20B986A9813C}" presName="node" presStyleLbl="node1" presStyleIdx="4" presStyleCnt="5" custScaleX="123052" custScaleY="1441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5C8BDD-EF3B-A04B-8C92-DB70EE6C7BD3}" type="pres">
      <dgm:prSet presAssocID="{712B8BA8-EC30-BD44-AB5F-20B986A9813C}" presName="spNode" presStyleCnt="0"/>
      <dgm:spPr/>
    </dgm:pt>
    <dgm:pt modelId="{A9C9A598-09C6-4243-9A6F-E0A01D76508D}" type="pres">
      <dgm:prSet presAssocID="{03C51A42-646D-884D-98B8-E7F441015C33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A9730178-F5E7-0D4B-B3A0-72273F8A1E26}" type="presOf" srcId="{46DB8FD2-857F-DE42-ABDE-504096A75459}" destId="{42BE3F68-4595-5646-BA44-E9CE3DD330A5}" srcOrd="0" destOrd="0" presId="urn:microsoft.com/office/officeart/2005/8/layout/cycle5"/>
    <dgm:cxn modelId="{03CEE52E-D61A-7749-B580-6EB9113A0153}" type="presOf" srcId="{6FF17F1F-4C58-6445-A966-798D8497E1AA}" destId="{3BD23CC5-7815-204B-83AC-599D85966EC5}" srcOrd="0" destOrd="0" presId="urn:microsoft.com/office/officeart/2005/8/layout/cycle5"/>
    <dgm:cxn modelId="{4726E6C1-1676-5945-9576-7F7BA45D5092}" type="presOf" srcId="{4CBB33DE-BD36-1148-8FF5-D7DEC3215DAF}" destId="{86DA55FB-8C9F-AC44-8ADB-3307F79ECE1C}" srcOrd="0" destOrd="0" presId="urn:microsoft.com/office/officeart/2005/8/layout/cycle5"/>
    <dgm:cxn modelId="{BDD2233C-F58E-DD4E-9F33-5D2AB82E89EB}" type="presOf" srcId="{C15332F5-DA76-2449-92D6-5B775A35440E}" destId="{CFAA03BB-10DA-7045-9250-5E11155B6F83}" srcOrd="0" destOrd="0" presId="urn:microsoft.com/office/officeart/2005/8/layout/cycle5"/>
    <dgm:cxn modelId="{8C75EAE1-EABF-8140-AAB9-0E2859E3D9E0}" srcId="{4CBB33DE-BD36-1148-8FF5-D7DEC3215DAF}" destId="{46DB8FD2-857F-DE42-ABDE-504096A75459}" srcOrd="3" destOrd="0" parTransId="{1D514E89-6BB0-D448-BCB5-746FA9ACBE0A}" sibTransId="{F30106C1-CDD2-764C-B01C-3E5862DE8C0C}"/>
    <dgm:cxn modelId="{51B5AE43-FA47-1543-A2B0-013C9F2FF60B}" srcId="{4CBB33DE-BD36-1148-8FF5-D7DEC3215DAF}" destId="{05D63FB7-4C70-D14E-9320-48BCE5E0F8A6}" srcOrd="2" destOrd="0" parTransId="{5D06FD45-2E31-0540-970F-22ED14CFCC05}" sibTransId="{4AF3DB4B-AA0A-6941-8DE9-2D364D31D0B7}"/>
    <dgm:cxn modelId="{7AA1E39D-3A43-444F-A656-25F3CDCFA204}" srcId="{4CBB33DE-BD36-1148-8FF5-D7DEC3215DAF}" destId="{C15332F5-DA76-2449-92D6-5B775A35440E}" srcOrd="1" destOrd="0" parTransId="{1C4DEA6C-2D10-3D4C-8DAA-80C085D8771F}" sibTransId="{0359E07D-5C5A-8546-941B-D8AB52B0B049}"/>
    <dgm:cxn modelId="{60C43F81-36AB-7C41-AF9C-D73FABAD81A2}" type="presOf" srcId="{05D63FB7-4C70-D14E-9320-48BCE5E0F8A6}" destId="{4DC8B0E7-3754-A94D-A166-B62E1F31C087}" srcOrd="0" destOrd="0" presId="urn:microsoft.com/office/officeart/2005/8/layout/cycle5"/>
    <dgm:cxn modelId="{20F1A573-8253-FD4E-823C-7BA4EA1F5F74}" type="presOf" srcId="{4AF3DB4B-AA0A-6941-8DE9-2D364D31D0B7}" destId="{E22DBDB1-4549-E14C-9F0A-FF68B83A55E9}" srcOrd="0" destOrd="0" presId="urn:microsoft.com/office/officeart/2005/8/layout/cycle5"/>
    <dgm:cxn modelId="{BB249450-2149-5441-9892-846C317D3594}" srcId="{4CBB33DE-BD36-1148-8FF5-D7DEC3215DAF}" destId="{712B8BA8-EC30-BD44-AB5F-20B986A9813C}" srcOrd="4" destOrd="0" parTransId="{304A340C-47A0-3644-862D-2322A8252C80}" sibTransId="{03C51A42-646D-884D-98B8-E7F441015C33}"/>
    <dgm:cxn modelId="{224AA61F-9B73-B54B-9ED0-5534CF46861A}" srcId="{4CBB33DE-BD36-1148-8FF5-D7DEC3215DAF}" destId="{6FF17F1F-4C58-6445-A966-798D8497E1AA}" srcOrd="0" destOrd="0" parTransId="{630D7117-1FC2-D847-A1F9-0F4BE5F589B7}" sibTransId="{DF6672A6-E9A5-9C43-BBAD-DB2E53606EB2}"/>
    <dgm:cxn modelId="{6986BE15-6C9B-C84F-B564-8CB151A5E8D2}" type="presOf" srcId="{F30106C1-CDD2-764C-B01C-3E5862DE8C0C}" destId="{5952940F-A692-4243-BEE3-75068C94B44B}" srcOrd="0" destOrd="0" presId="urn:microsoft.com/office/officeart/2005/8/layout/cycle5"/>
    <dgm:cxn modelId="{BFB7A857-ECCB-FF4F-9EB7-2D8692E847BF}" type="presOf" srcId="{712B8BA8-EC30-BD44-AB5F-20B986A9813C}" destId="{4B23D55A-F079-2A46-85A6-16B99E3802ED}" srcOrd="0" destOrd="0" presId="urn:microsoft.com/office/officeart/2005/8/layout/cycle5"/>
    <dgm:cxn modelId="{72B04170-D11D-AD4A-A896-6066A1AC13EE}" type="presOf" srcId="{03C51A42-646D-884D-98B8-E7F441015C33}" destId="{A9C9A598-09C6-4243-9A6F-E0A01D76508D}" srcOrd="0" destOrd="0" presId="urn:microsoft.com/office/officeart/2005/8/layout/cycle5"/>
    <dgm:cxn modelId="{B3A11E17-15E3-D34F-8C0A-968CB54580C8}" type="presOf" srcId="{0359E07D-5C5A-8546-941B-D8AB52B0B049}" destId="{D8330D1D-3D74-664C-A148-6178149F0802}" srcOrd="0" destOrd="0" presId="urn:microsoft.com/office/officeart/2005/8/layout/cycle5"/>
    <dgm:cxn modelId="{A29DA0A7-083B-B049-B531-D18D8D8137E2}" type="presOf" srcId="{DF6672A6-E9A5-9C43-BBAD-DB2E53606EB2}" destId="{099108D9-B14F-BD4B-B116-C67D2295039F}" srcOrd="0" destOrd="0" presId="urn:microsoft.com/office/officeart/2005/8/layout/cycle5"/>
    <dgm:cxn modelId="{6A9C1C07-E12C-084E-945C-03BEA0FBA2BA}" type="presParOf" srcId="{86DA55FB-8C9F-AC44-8ADB-3307F79ECE1C}" destId="{3BD23CC5-7815-204B-83AC-599D85966EC5}" srcOrd="0" destOrd="0" presId="urn:microsoft.com/office/officeart/2005/8/layout/cycle5"/>
    <dgm:cxn modelId="{AFD71210-5699-1D48-96D3-9CAC7B625D0F}" type="presParOf" srcId="{86DA55FB-8C9F-AC44-8ADB-3307F79ECE1C}" destId="{0A2543B2-1B5A-1344-A6E4-37B2748D8B66}" srcOrd="1" destOrd="0" presId="urn:microsoft.com/office/officeart/2005/8/layout/cycle5"/>
    <dgm:cxn modelId="{1E342BE1-C2F5-5448-B570-35CF5D928FFD}" type="presParOf" srcId="{86DA55FB-8C9F-AC44-8ADB-3307F79ECE1C}" destId="{099108D9-B14F-BD4B-B116-C67D2295039F}" srcOrd="2" destOrd="0" presId="urn:microsoft.com/office/officeart/2005/8/layout/cycle5"/>
    <dgm:cxn modelId="{F059B003-F04C-6248-8E0E-07D6524363EF}" type="presParOf" srcId="{86DA55FB-8C9F-AC44-8ADB-3307F79ECE1C}" destId="{CFAA03BB-10DA-7045-9250-5E11155B6F83}" srcOrd="3" destOrd="0" presId="urn:microsoft.com/office/officeart/2005/8/layout/cycle5"/>
    <dgm:cxn modelId="{879AFE9C-D05D-394A-9578-EC642D46D150}" type="presParOf" srcId="{86DA55FB-8C9F-AC44-8ADB-3307F79ECE1C}" destId="{2B0A99D9-67CF-1543-803C-DF9BB7016B84}" srcOrd="4" destOrd="0" presId="urn:microsoft.com/office/officeart/2005/8/layout/cycle5"/>
    <dgm:cxn modelId="{D0BD0709-29AA-7A49-B702-C53BA8649ECA}" type="presParOf" srcId="{86DA55FB-8C9F-AC44-8ADB-3307F79ECE1C}" destId="{D8330D1D-3D74-664C-A148-6178149F0802}" srcOrd="5" destOrd="0" presId="urn:microsoft.com/office/officeart/2005/8/layout/cycle5"/>
    <dgm:cxn modelId="{D743781E-54F6-1B4D-AD5F-6B52EEF331FC}" type="presParOf" srcId="{86DA55FB-8C9F-AC44-8ADB-3307F79ECE1C}" destId="{4DC8B0E7-3754-A94D-A166-B62E1F31C087}" srcOrd="6" destOrd="0" presId="urn:microsoft.com/office/officeart/2005/8/layout/cycle5"/>
    <dgm:cxn modelId="{65DFA65B-AFCB-A54C-9756-6AB2AEA4AD67}" type="presParOf" srcId="{86DA55FB-8C9F-AC44-8ADB-3307F79ECE1C}" destId="{4512FF24-55A1-6447-96D7-B68D10102DC0}" srcOrd="7" destOrd="0" presId="urn:microsoft.com/office/officeart/2005/8/layout/cycle5"/>
    <dgm:cxn modelId="{573827A7-3D84-F14F-B098-8D19BFA476A7}" type="presParOf" srcId="{86DA55FB-8C9F-AC44-8ADB-3307F79ECE1C}" destId="{E22DBDB1-4549-E14C-9F0A-FF68B83A55E9}" srcOrd="8" destOrd="0" presId="urn:microsoft.com/office/officeart/2005/8/layout/cycle5"/>
    <dgm:cxn modelId="{589A6497-46B1-3E46-A259-B1CE9B5481C0}" type="presParOf" srcId="{86DA55FB-8C9F-AC44-8ADB-3307F79ECE1C}" destId="{42BE3F68-4595-5646-BA44-E9CE3DD330A5}" srcOrd="9" destOrd="0" presId="urn:microsoft.com/office/officeart/2005/8/layout/cycle5"/>
    <dgm:cxn modelId="{DBC76CA5-D19B-4640-9562-40777FCE2257}" type="presParOf" srcId="{86DA55FB-8C9F-AC44-8ADB-3307F79ECE1C}" destId="{3D64D6DF-5254-9C47-84C9-431914125CFD}" srcOrd="10" destOrd="0" presId="urn:microsoft.com/office/officeart/2005/8/layout/cycle5"/>
    <dgm:cxn modelId="{15F4638D-2C11-254C-8575-DB14A20FA892}" type="presParOf" srcId="{86DA55FB-8C9F-AC44-8ADB-3307F79ECE1C}" destId="{5952940F-A692-4243-BEE3-75068C94B44B}" srcOrd="11" destOrd="0" presId="urn:microsoft.com/office/officeart/2005/8/layout/cycle5"/>
    <dgm:cxn modelId="{AE45B752-340F-2B42-AFB4-EC649F636BF8}" type="presParOf" srcId="{86DA55FB-8C9F-AC44-8ADB-3307F79ECE1C}" destId="{4B23D55A-F079-2A46-85A6-16B99E3802ED}" srcOrd="12" destOrd="0" presId="urn:microsoft.com/office/officeart/2005/8/layout/cycle5"/>
    <dgm:cxn modelId="{B0FA9ED0-8AC3-064F-B7F8-B30A5A5A0E9B}" type="presParOf" srcId="{86DA55FB-8C9F-AC44-8ADB-3307F79ECE1C}" destId="{175C8BDD-EF3B-A04B-8C92-DB70EE6C7BD3}" srcOrd="13" destOrd="0" presId="urn:microsoft.com/office/officeart/2005/8/layout/cycle5"/>
    <dgm:cxn modelId="{EAAAB973-D7F1-CB40-BC1A-A5559AD8DBB4}" type="presParOf" srcId="{86DA55FB-8C9F-AC44-8ADB-3307F79ECE1C}" destId="{A9C9A598-09C6-4243-9A6F-E0A01D76508D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D23CC5-7815-204B-83AC-599D85966EC5}">
      <dsp:nvSpPr>
        <dsp:cNvPr id="0" name=""/>
        <dsp:cNvSpPr/>
      </dsp:nvSpPr>
      <dsp:spPr>
        <a:xfrm>
          <a:off x="1455246" y="177306"/>
          <a:ext cx="1641327" cy="127753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Parents experience socio-economic</a:t>
          </a:r>
          <a:r>
            <a:rPr lang="en-US" sz="1600" kern="1200" baseline="0" dirty="0" smtClean="0"/>
            <a:t> stress/local pressures</a:t>
          </a:r>
          <a:endParaRPr lang="en-US" sz="1000" kern="1200" dirty="0"/>
        </a:p>
      </dsp:txBody>
      <dsp:txXfrm>
        <a:off x="1517610" y="239670"/>
        <a:ext cx="1516599" cy="1152810"/>
      </dsp:txXfrm>
    </dsp:sp>
    <dsp:sp modelId="{099108D9-B14F-BD4B-B116-C67D2295039F}">
      <dsp:nvSpPr>
        <dsp:cNvPr id="0" name=""/>
        <dsp:cNvSpPr/>
      </dsp:nvSpPr>
      <dsp:spPr>
        <a:xfrm>
          <a:off x="569317" y="822172"/>
          <a:ext cx="3408652" cy="3408652"/>
        </a:xfrm>
        <a:custGeom>
          <a:avLst/>
          <a:gdLst/>
          <a:ahLst/>
          <a:cxnLst/>
          <a:rect l="0" t="0" r="0" b="0"/>
          <a:pathLst>
            <a:path>
              <a:moveTo>
                <a:pt x="2660826" y="293711"/>
              </a:moveTo>
              <a:arcTo wR="1704326" hR="1704326" stAng="18248410" swAng="962615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AA03BB-10DA-7045-9250-5E11155B6F83}">
      <dsp:nvSpPr>
        <dsp:cNvPr id="0" name=""/>
        <dsp:cNvSpPr/>
      </dsp:nvSpPr>
      <dsp:spPr>
        <a:xfrm>
          <a:off x="3052388" y="1559990"/>
          <a:ext cx="1666074" cy="8528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Parents’ </a:t>
          </a:r>
          <a:r>
            <a:rPr lang="en-US" sz="1600" kern="1200" baseline="0" dirty="0" smtClean="0"/>
            <a:t>anxieties are communicated to children</a:t>
          </a:r>
          <a:endParaRPr lang="en-US" sz="1600" kern="1200" dirty="0"/>
        </a:p>
      </dsp:txBody>
      <dsp:txXfrm>
        <a:off x="3094023" y="1601625"/>
        <a:ext cx="1582804" cy="769624"/>
      </dsp:txXfrm>
    </dsp:sp>
    <dsp:sp modelId="{D8330D1D-3D74-664C-A148-6178149F0802}">
      <dsp:nvSpPr>
        <dsp:cNvPr id="0" name=""/>
        <dsp:cNvSpPr/>
      </dsp:nvSpPr>
      <dsp:spPr>
        <a:xfrm>
          <a:off x="560188" y="808777"/>
          <a:ext cx="3408652" cy="3408652"/>
        </a:xfrm>
        <a:custGeom>
          <a:avLst/>
          <a:gdLst/>
          <a:ahLst/>
          <a:cxnLst/>
          <a:rect l="0" t="0" r="0" b="0"/>
          <a:pathLst>
            <a:path>
              <a:moveTo>
                <a:pt x="3407076" y="1777597"/>
              </a:moveTo>
              <a:arcTo wR="1704326" hR="1704326" stAng="21747840" swAng="1069799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C8B0E7-3754-A94D-A166-B62E1F31C087}">
      <dsp:nvSpPr>
        <dsp:cNvPr id="0" name=""/>
        <dsp:cNvSpPr/>
      </dsp:nvSpPr>
      <dsp:spPr>
        <a:xfrm>
          <a:off x="2476943" y="3263679"/>
          <a:ext cx="1578697" cy="12565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Children’s perceptions of JOR/SYR are influenced by parents</a:t>
          </a:r>
          <a:endParaRPr lang="en-US" sz="1600" kern="1200" dirty="0"/>
        </a:p>
      </dsp:txBody>
      <dsp:txXfrm>
        <a:off x="2538281" y="3325017"/>
        <a:ext cx="1456021" cy="1133829"/>
      </dsp:txXfrm>
    </dsp:sp>
    <dsp:sp modelId="{E22DBDB1-4549-E14C-9F0A-FF68B83A55E9}">
      <dsp:nvSpPr>
        <dsp:cNvPr id="0" name=""/>
        <dsp:cNvSpPr/>
      </dsp:nvSpPr>
      <dsp:spPr>
        <a:xfrm>
          <a:off x="560188" y="808777"/>
          <a:ext cx="3408652" cy="3408652"/>
        </a:xfrm>
        <a:custGeom>
          <a:avLst/>
          <a:gdLst/>
          <a:ahLst/>
          <a:cxnLst/>
          <a:rect l="0" t="0" r="0" b="0"/>
          <a:pathLst>
            <a:path>
              <a:moveTo>
                <a:pt x="1797075" y="3406126"/>
              </a:moveTo>
              <a:arcTo wR="1704326" hR="1704326" stAng="5212825" swAng="733648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BE3F68-4595-5646-BA44-E9CE3DD330A5}">
      <dsp:nvSpPr>
        <dsp:cNvPr id="0" name=""/>
        <dsp:cNvSpPr/>
      </dsp:nvSpPr>
      <dsp:spPr>
        <a:xfrm>
          <a:off x="648646" y="3403043"/>
          <a:ext cx="1228180" cy="97777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Conflict between JOR/SYR children</a:t>
          </a:r>
          <a:endParaRPr lang="en-US" sz="1600" kern="1200" dirty="0"/>
        </a:p>
      </dsp:txBody>
      <dsp:txXfrm>
        <a:off x="696377" y="3450774"/>
        <a:ext cx="1132718" cy="882314"/>
      </dsp:txXfrm>
    </dsp:sp>
    <dsp:sp modelId="{5952940F-A692-4243-BEE3-75068C94B44B}">
      <dsp:nvSpPr>
        <dsp:cNvPr id="0" name=""/>
        <dsp:cNvSpPr/>
      </dsp:nvSpPr>
      <dsp:spPr>
        <a:xfrm>
          <a:off x="560188" y="808777"/>
          <a:ext cx="3408652" cy="3408652"/>
        </a:xfrm>
        <a:custGeom>
          <a:avLst/>
          <a:gdLst/>
          <a:ahLst/>
          <a:cxnLst/>
          <a:rect l="0" t="0" r="0" b="0"/>
          <a:pathLst>
            <a:path>
              <a:moveTo>
                <a:pt x="170321" y="2446994"/>
              </a:moveTo>
              <a:arcTo wR="1704326" hR="1704326" stAng="9249999" swAng="1033572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23D55A-F079-2A46-85A6-16B99E3802ED}">
      <dsp:nvSpPr>
        <dsp:cNvPr id="0" name=""/>
        <dsp:cNvSpPr/>
      </dsp:nvSpPr>
      <dsp:spPr>
        <a:xfrm>
          <a:off x="-163714" y="1371677"/>
          <a:ext cx="1614637" cy="122951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Children’s experiences influence</a:t>
          </a:r>
          <a:r>
            <a:rPr lang="en-US" sz="1600" kern="1200" baseline="0" dirty="0" smtClean="0"/>
            <a:t> parents’ perceptions of JOR/SYR</a:t>
          </a:r>
          <a:endParaRPr lang="en-US" sz="1600" kern="1200" dirty="0"/>
        </a:p>
      </dsp:txBody>
      <dsp:txXfrm>
        <a:off x="-103694" y="1431697"/>
        <a:ext cx="1494597" cy="1109479"/>
      </dsp:txXfrm>
    </dsp:sp>
    <dsp:sp modelId="{A9C9A598-09C6-4243-9A6F-E0A01D76508D}">
      <dsp:nvSpPr>
        <dsp:cNvPr id="0" name=""/>
        <dsp:cNvSpPr/>
      </dsp:nvSpPr>
      <dsp:spPr>
        <a:xfrm>
          <a:off x="545485" y="824872"/>
          <a:ext cx="3408652" cy="3408652"/>
        </a:xfrm>
        <a:custGeom>
          <a:avLst/>
          <a:gdLst/>
          <a:ahLst/>
          <a:cxnLst/>
          <a:rect l="0" t="0" r="0" b="0"/>
          <a:pathLst>
            <a:path>
              <a:moveTo>
                <a:pt x="534311" y="465054"/>
              </a:moveTo>
              <a:arcTo wR="1704326" hR="1704326" stAng="13598795" swAng="701829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A7AFAB-554D-BA48-93A1-1B33E8E7D08C}" type="datetimeFigureOut">
              <a:rPr lang="en-US" smtClean="0"/>
              <a:t>12/8/15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3861B0-883A-5F46-BDB6-DE058A8CE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38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861B0-883A-5F46-BDB6-DE058A8CEF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317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861B0-883A-5F46-BDB6-DE058A8CEF8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6306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5"/>
                </a:solidFill>
              </a:rPr>
              <a:t>Would be better to keep the order to which</a:t>
            </a:r>
            <a:r>
              <a:rPr lang="en-US" baseline="0" dirty="0" smtClean="0">
                <a:solidFill>
                  <a:schemeClr val="accent5"/>
                </a:solidFill>
              </a:rPr>
              <a:t> we are already used: first stats on JOR, then stats on SYR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861B0-883A-5F46-BDB6-DE058A8CEF8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1445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 smtClean="0"/>
              <a:t>vertical separators between </a:t>
            </a:r>
            <a:r>
              <a:rPr lang="en-US" baseline="0" dirty="0" smtClean="0"/>
              <a:t>text such as the ones used in the next slide (13): makes it easier to read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861B0-883A-5F46-BDB6-DE058A8CEF8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119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861B0-883A-5F46-BDB6-DE058A8CEF8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3062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861B0-883A-5F46-BDB6-DE058A8CEF8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436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861B0-883A-5F46-BDB6-DE058A8CEF8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4776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Verify</a:t>
            </a:r>
            <a:r>
              <a:rPr lang="en-US" baseline="0" dirty="0" smtClean="0"/>
              <a:t> the title: could be misleading if you’re not going to talk about how these factors interact with each other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861B0-883A-5F46-BDB6-DE058A8CEF8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4940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861B0-883A-5F46-BDB6-DE058A8CEF8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0651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Comparison</a:t>
            </a:r>
            <a:r>
              <a:rPr lang="en-US" baseline="0" dirty="0" smtClean="0"/>
              <a:t> </a:t>
            </a:r>
            <a:r>
              <a:rPr lang="en-US" baseline="0" dirty="0" smtClean="0"/>
              <a:t>w/slide 16: make sure you each time use one order: </a:t>
            </a:r>
            <a:r>
              <a:rPr lang="en-US" baseline="0" dirty="0" err="1" smtClean="0"/>
              <a:t>eitehr</a:t>
            </a:r>
            <a:r>
              <a:rPr lang="en-US" baseline="0" dirty="0" smtClean="0"/>
              <a:t> M then F or vice versa – whichever it is as long as it is one order (no swapping between slides)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861B0-883A-5F46-BDB6-DE058A8CEF8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769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Presenting</a:t>
            </a:r>
            <a:r>
              <a:rPr lang="en-US" baseline="0" dirty="0" smtClean="0"/>
              <a:t> this again in light of your findings, correct?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861B0-883A-5F46-BDB6-DE058A8CEF8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285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Names of some staff and functions</a:t>
            </a:r>
            <a:r>
              <a:rPr lang="en-US" baseline="0" dirty="0" smtClean="0"/>
              <a:t> corrected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861B0-883A-5F46-BDB6-DE058A8CEF8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0599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861B0-883A-5F46-BDB6-DE058A8CEF8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0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441D4-ABFA-DE4A-AC13-ED0C235C636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2985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Schools </a:t>
            </a:r>
            <a:r>
              <a:rPr lang="en-US" dirty="0" err="1" smtClean="0"/>
              <a:t>Programme</a:t>
            </a:r>
            <a:r>
              <a:rPr lang="en-US" baseline="0" dirty="0" smtClean="0"/>
              <a:t> Impact:</a:t>
            </a:r>
          </a:p>
          <a:p>
            <a:pPr marL="171450" marR="0" lvl="1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smtClean="0"/>
              <a:t>changes in personal capacities of teachers and of students to respond to conflict/disputes without violence; </a:t>
            </a:r>
          </a:p>
          <a:p>
            <a:pPr marL="171450" marR="0" lvl="1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smtClean="0"/>
              <a:t>changes in relationships between teachers and students; </a:t>
            </a:r>
          </a:p>
          <a:p>
            <a:pPr marL="171450" marR="0" lvl="1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smtClean="0"/>
              <a:t>changes in relationships between students (including between JOR and SYR students); </a:t>
            </a:r>
          </a:p>
          <a:p>
            <a:pPr marL="171450" marR="0" lvl="1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smtClean="0"/>
              <a:t>reductions in violence and improvements in academic performance</a:t>
            </a:r>
          </a:p>
          <a:p>
            <a:endParaRPr lang="en-US" dirty="0" smtClean="0"/>
          </a:p>
          <a:p>
            <a:r>
              <a:rPr lang="en-US" dirty="0" smtClean="0"/>
              <a:t>Social Cohesion</a:t>
            </a:r>
            <a:r>
              <a:rPr lang="en-US" baseline="0" dirty="0" smtClean="0"/>
              <a:t> Impact:</a:t>
            </a:r>
          </a:p>
          <a:p>
            <a:pPr marL="171450" indent="-171450">
              <a:buFontTx/>
              <a:buChar char="-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changes in personal capacities of youth to respond to conflict/disputes without violence; </a:t>
            </a:r>
          </a:p>
          <a:p>
            <a:pPr marL="171450" indent="-171450">
              <a:buFontTx/>
              <a:buChar char="-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changes in relationships between amongst JOR youth; amongst SYR youth, and between JOR and SYR youth; </a:t>
            </a:r>
          </a:p>
          <a:p>
            <a:pPr marL="171450" indent="-171450">
              <a:buFontTx/>
              <a:buChar char="-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greater youth leadership, volunteerism, and community engagement; </a:t>
            </a:r>
          </a:p>
          <a:p>
            <a:pPr marL="171450" indent="-171450">
              <a:buFontTx/>
              <a:buChar char="-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improved social cohesion,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increased social capital and reductions in violence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861B0-883A-5F46-BDB6-DE058A8CEF8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26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Q4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resources: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clarify what kind of resources – human, financial, other material resources – when you’re presenting this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861B0-883A-5F46-BDB6-DE058A8CEF8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1210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861B0-883A-5F46-BDB6-DE058A8CEF8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55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/>
              <a:buNone/>
            </a:pPr>
            <a:r>
              <a:rPr lang="en-US" dirty="0" smtClean="0"/>
              <a:t>B:</a:t>
            </a:r>
            <a:r>
              <a:rPr lang="en-US" baseline="0" dirty="0" smtClean="0"/>
              <a:t> Interacting social factors: perhaps re-phrase: do you mean that different social factors interact with each other to influence JOR-SYR social relations? Or that social factors that deal with interaction between JOR and SYR?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861B0-883A-5F46-BDB6-DE058A8CEF8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010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861B0-883A-5F46-BDB6-DE058A8CEF8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38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861B0-883A-5F46-BDB6-DE058A8CEF8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087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0528" y="4624668"/>
            <a:ext cx="4038600" cy="9334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>
                <a:solidFill>
                  <a:srgbClr val="1360AD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0528" y="5562599"/>
            <a:ext cx="4038600" cy="74855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77962" y="247611"/>
            <a:ext cx="7312108" cy="104866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294759"/>
            <a:ext cx="3087859" cy="143904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5033" y="227724"/>
            <a:ext cx="4921141" cy="64025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Tx/>
              <a:defRPr sz="1800"/>
            </a:lvl1pPr>
            <a:lvl2pPr>
              <a:buClrTx/>
              <a:defRPr sz="1800"/>
            </a:lvl2pPr>
            <a:lvl3pPr>
              <a:buClrTx/>
              <a:defRPr sz="1800"/>
            </a:lvl3pPr>
            <a:lvl4pPr>
              <a:buClrTx/>
              <a:defRPr sz="1800"/>
            </a:lvl4pPr>
            <a:lvl5pPr>
              <a:buClrTx/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087859" cy="23923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4580458" cy="8715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6"/>
            <a:ext cx="4580458" cy="257810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906" y="4424082"/>
            <a:ext cx="6282302" cy="83371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6282302" cy="41879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906" y="5257799"/>
            <a:ext cx="6282302" cy="138999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706093" y="2402571"/>
            <a:ext cx="2057400" cy="2039112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706093" y="4563055"/>
            <a:ext cx="2057400" cy="2039112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867" y="2443655"/>
            <a:ext cx="3885638" cy="129014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1867" y="3733800"/>
            <a:ext cx="3884893" cy="283516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528043" y="228600"/>
            <a:ext cx="2057400" cy="2039112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Arial"/>
                <a:cs typeface="Arial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528043" y="2381663"/>
            <a:ext cx="2057400" cy="2039112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Arial"/>
                <a:cs typeface="Arial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706791" y="2381661"/>
            <a:ext cx="2057400" cy="4239855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Arial"/>
                <a:cs typeface="Arial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2913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6"/>
            <a:ext cx="3108960" cy="266081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621" y="238851"/>
            <a:ext cx="7287172" cy="10749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360A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76622" y="1585310"/>
            <a:ext cx="7287172" cy="5071241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621" y="239574"/>
            <a:ext cx="7278413" cy="1056701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rgbClr val="1360A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621" y="2242206"/>
            <a:ext cx="8399517" cy="4414345"/>
          </a:xfrm>
          <a:prstGeom prst="rect">
            <a:avLst/>
          </a:prstGeo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621" y="1436413"/>
            <a:ext cx="8399517" cy="53427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rgbClr val="1360AD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10526" y="4624668"/>
            <a:ext cx="4252968" cy="9334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>
                <a:solidFill>
                  <a:srgbClr val="1360A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0526" y="5562599"/>
            <a:ext cx="4252968" cy="106767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510526" y="228600"/>
            <a:ext cx="2057400" cy="2039112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706094" y="2377440"/>
            <a:ext cx="2057400" cy="2039112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437908"/>
            <a:ext cx="3086100" cy="2040905"/>
          </a:xfrm>
          <a:prstGeom prst="rect">
            <a:avLst/>
          </a:prstGeo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61" y="247611"/>
            <a:ext cx="7303349" cy="111610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7961" y="1985963"/>
            <a:ext cx="3475832" cy="4140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Tx/>
              <a:defRPr sz="1800"/>
            </a:lvl1pPr>
            <a:lvl2pPr>
              <a:buClrTx/>
              <a:defRPr sz="1800"/>
            </a:lvl2pPr>
            <a:lvl3pPr>
              <a:buClrTx/>
              <a:defRPr sz="1800"/>
            </a:lvl3pPr>
            <a:lvl4pPr>
              <a:buClrTx/>
              <a:defRPr sz="1800"/>
            </a:lvl4pPr>
            <a:lvl5pPr>
              <a:buClrTx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0"/>
          </p:nvPr>
        </p:nvSpPr>
        <p:spPr>
          <a:xfrm>
            <a:off x="4205478" y="1985963"/>
            <a:ext cx="3475832" cy="4140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Tx/>
              <a:defRPr sz="1800"/>
            </a:lvl1pPr>
            <a:lvl2pPr>
              <a:buClrTx/>
              <a:defRPr sz="1800"/>
            </a:lvl2pPr>
            <a:lvl3pPr>
              <a:buClrTx/>
              <a:defRPr sz="1800"/>
            </a:lvl3pPr>
            <a:lvl4pPr>
              <a:buClrTx/>
              <a:defRPr sz="1800"/>
            </a:lvl4pPr>
            <a:lvl5pPr>
              <a:buClrTx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, Top and Bottom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336" y="247611"/>
            <a:ext cx="7322973" cy="104866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379" y="1550275"/>
            <a:ext cx="7335421" cy="232979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Tx/>
              <a:defRPr sz="1800"/>
            </a:lvl1pPr>
            <a:lvl2pPr>
              <a:buClrTx/>
              <a:defRPr sz="1800"/>
            </a:lvl2pPr>
            <a:lvl3pPr>
              <a:buClrTx/>
              <a:defRPr sz="1800"/>
            </a:lvl3pPr>
            <a:lvl4pPr>
              <a:buClrTx/>
              <a:defRPr sz="1800"/>
            </a:lvl4pPr>
            <a:lvl5pPr>
              <a:buClrTx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0"/>
          </p:nvPr>
        </p:nvSpPr>
        <p:spPr>
          <a:xfrm>
            <a:off x="358379" y="4125309"/>
            <a:ext cx="7335421" cy="232979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Tx/>
              <a:defRPr sz="1800"/>
            </a:lvl1pPr>
            <a:lvl2pPr>
              <a:buClrTx/>
              <a:defRPr sz="1800"/>
            </a:lvl2pPr>
            <a:lvl3pPr>
              <a:buClrTx/>
              <a:defRPr sz="1800"/>
            </a:lvl3pPr>
            <a:lvl4pPr>
              <a:buClrTx/>
              <a:defRPr sz="1800"/>
            </a:lvl4pPr>
            <a:lvl5pPr>
              <a:buClrTx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62" y="247611"/>
            <a:ext cx="7312108" cy="104866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9562" y="1565547"/>
            <a:ext cx="3400508" cy="236707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Tx/>
              <a:defRPr sz="1800"/>
            </a:lvl1pPr>
            <a:lvl2pPr>
              <a:buClrTx/>
              <a:defRPr sz="1800"/>
            </a:lvl2pPr>
            <a:lvl3pPr>
              <a:buClrTx/>
              <a:defRPr sz="1800"/>
            </a:lvl3pPr>
            <a:lvl4pPr>
              <a:buClrTx/>
              <a:defRPr sz="1800"/>
            </a:lvl4pPr>
            <a:lvl5pPr>
              <a:buClrTx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378005" y="1565547"/>
            <a:ext cx="3657600" cy="502969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Tx/>
              <a:defRPr sz="1800"/>
            </a:lvl1pPr>
            <a:lvl2pPr>
              <a:buClrTx/>
              <a:defRPr sz="1800"/>
            </a:lvl2pPr>
            <a:lvl3pPr>
              <a:buClrTx/>
              <a:defRPr sz="1800"/>
            </a:lvl3pPr>
            <a:lvl4pPr>
              <a:buClrTx/>
              <a:defRPr sz="1800"/>
            </a:lvl4pPr>
            <a:lvl5pPr>
              <a:buClrTx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6"/>
          </p:nvPr>
        </p:nvSpPr>
        <p:spPr>
          <a:xfrm>
            <a:off x="4289562" y="4217163"/>
            <a:ext cx="3400508" cy="236707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Tx/>
              <a:defRPr sz="1800"/>
            </a:lvl1pPr>
            <a:lvl2pPr>
              <a:buClrTx/>
              <a:defRPr sz="1800"/>
            </a:lvl2pPr>
            <a:lvl3pPr>
              <a:buClrTx/>
              <a:defRPr sz="1800"/>
            </a:lvl3pPr>
            <a:lvl4pPr>
              <a:buClrTx/>
              <a:defRPr sz="1800"/>
            </a:lvl4pPr>
            <a:lvl5pPr>
              <a:buClrTx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77962" y="247611"/>
            <a:ext cx="7312108" cy="104866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0" name="Content Placeholder 2"/>
          <p:cNvSpPr>
            <a:spLocks noGrp="1"/>
          </p:cNvSpPr>
          <p:nvPr>
            <p:ph sz="half" idx="17"/>
          </p:nvPr>
        </p:nvSpPr>
        <p:spPr>
          <a:xfrm>
            <a:off x="377961" y="1565547"/>
            <a:ext cx="3502107" cy="236707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Tx/>
              <a:defRPr sz="1800"/>
            </a:lvl1pPr>
            <a:lvl2pPr>
              <a:buClrTx/>
              <a:defRPr sz="1800"/>
            </a:lvl2pPr>
            <a:lvl3pPr>
              <a:buClrTx/>
              <a:defRPr sz="1800"/>
            </a:lvl3pPr>
            <a:lvl4pPr>
              <a:buClrTx/>
              <a:defRPr sz="1800"/>
            </a:lvl4pPr>
            <a:lvl5pPr>
              <a:buClrTx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21" name="Content Placeholder 2"/>
          <p:cNvSpPr>
            <a:spLocks noGrp="1"/>
          </p:cNvSpPr>
          <p:nvPr>
            <p:ph sz="half" idx="18"/>
          </p:nvPr>
        </p:nvSpPr>
        <p:spPr>
          <a:xfrm>
            <a:off x="377962" y="4217163"/>
            <a:ext cx="3502106" cy="236707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Tx/>
              <a:defRPr sz="1800"/>
            </a:lvl1pPr>
            <a:lvl2pPr>
              <a:buClrTx/>
              <a:defRPr sz="1800"/>
            </a:lvl2pPr>
            <a:lvl3pPr>
              <a:buClrTx/>
              <a:defRPr sz="1800"/>
            </a:lvl3pPr>
            <a:lvl4pPr>
              <a:buClrTx/>
              <a:defRPr sz="1800"/>
            </a:lvl4pPr>
            <a:lvl5pPr>
              <a:buClrTx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22" name="Content Placeholder 2"/>
          <p:cNvSpPr>
            <a:spLocks noGrp="1"/>
          </p:cNvSpPr>
          <p:nvPr>
            <p:ph sz="half" idx="19"/>
          </p:nvPr>
        </p:nvSpPr>
        <p:spPr>
          <a:xfrm>
            <a:off x="4187963" y="1565547"/>
            <a:ext cx="3502107" cy="236707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Tx/>
              <a:defRPr sz="1800"/>
            </a:lvl1pPr>
            <a:lvl2pPr>
              <a:buClrTx/>
              <a:defRPr sz="1800"/>
            </a:lvl2pPr>
            <a:lvl3pPr>
              <a:buClrTx/>
              <a:defRPr sz="1800"/>
            </a:lvl3pPr>
            <a:lvl4pPr>
              <a:buClrTx/>
              <a:defRPr sz="1800"/>
            </a:lvl4pPr>
            <a:lvl5pPr>
              <a:buClrTx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23" name="Content Placeholder 2"/>
          <p:cNvSpPr>
            <a:spLocks noGrp="1"/>
          </p:cNvSpPr>
          <p:nvPr>
            <p:ph sz="half" idx="20"/>
          </p:nvPr>
        </p:nvSpPr>
        <p:spPr>
          <a:xfrm>
            <a:off x="4187964" y="4217163"/>
            <a:ext cx="3502106" cy="236707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Tx/>
              <a:defRPr sz="1800"/>
            </a:lvl1pPr>
            <a:lvl2pPr>
              <a:buClrTx/>
              <a:defRPr sz="1800"/>
            </a:lvl2pPr>
            <a:lvl3pPr>
              <a:buClrTx/>
              <a:defRPr sz="1800"/>
            </a:lvl3pPr>
            <a:lvl4pPr>
              <a:buClrTx/>
              <a:defRPr sz="1800"/>
            </a:lvl4pPr>
            <a:lvl5pPr>
              <a:buClrTx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rgbClr val="1360A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4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chart" Target="../charts/char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chart" Target="../charts/char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4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chart" Target="../charts/char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chart" Target="../charts/char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0528" y="4624668"/>
            <a:ext cx="4202978" cy="11349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	</a:t>
            </a:r>
            <a:endParaRPr lang="en-US" sz="32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730528" y="5749170"/>
            <a:ext cx="4038600" cy="748553"/>
          </a:xfrm>
        </p:spPr>
        <p:txBody>
          <a:bodyPr/>
          <a:lstStyle/>
          <a:p>
            <a:endParaRPr lang="en-US" sz="1800" dirty="0" smtClean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79686" y="4451579"/>
            <a:ext cx="8836573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Jordanian hosts and Syrian refugees: </a:t>
            </a:r>
          </a:p>
          <a:p>
            <a:r>
              <a:rPr lang="en-US" sz="2800" b="1" dirty="0" smtClean="0">
                <a:solidFill>
                  <a:srgbClr val="0070C0"/>
                </a:solidFill>
              </a:rPr>
              <a:t>comparing perceptions of social conflict and cohesion in three host communities</a:t>
            </a:r>
          </a:p>
          <a:p>
            <a:endParaRPr lang="en-US" sz="2800" b="1" dirty="0" smtClean="0">
              <a:solidFill>
                <a:srgbClr val="0070C0"/>
              </a:solidFill>
            </a:endParaRPr>
          </a:p>
          <a:p>
            <a:r>
              <a:rPr lang="en-US" sz="2000" b="1" dirty="0">
                <a:solidFill>
                  <a:srgbClr val="0070C0"/>
                </a:solidFill>
              </a:rPr>
              <a:t>Maira Seeley, </a:t>
            </a:r>
            <a:r>
              <a:rPr lang="en-US" sz="2000" b="1" dirty="0" err="1">
                <a:solidFill>
                  <a:srgbClr val="0070C0"/>
                </a:solidFill>
              </a:rPr>
              <a:t>Programmes</a:t>
            </a:r>
            <a:r>
              <a:rPr lang="en-US" sz="2000" b="1" dirty="0">
                <a:solidFill>
                  <a:srgbClr val="0070C0"/>
                </a:solidFill>
              </a:rPr>
              <a:t> Research and Development Officer</a:t>
            </a:r>
            <a:endParaRPr lang="en-US" sz="2000" dirty="0">
              <a:solidFill>
                <a:srgbClr val="0070C0"/>
              </a:solidFill>
            </a:endParaRPr>
          </a:p>
          <a:p>
            <a:endParaRPr lang="en-US" sz="2800" b="1" dirty="0">
              <a:solidFill>
                <a:srgbClr val="0070C0"/>
              </a:solidFill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7826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76621" y="192357"/>
            <a:ext cx="7287172" cy="1074941"/>
          </a:xfrm>
        </p:spPr>
        <p:txBody>
          <a:bodyPr/>
          <a:lstStyle/>
          <a:p>
            <a:r>
              <a:rPr lang="en-US" sz="2000" dirty="0" smtClean="0"/>
              <a:t>DIVERGENCE 2: STATUS OF SYR AS EITHER </a:t>
            </a:r>
            <a:r>
              <a:rPr lang="en-US" sz="2000" dirty="0" smtClean="0"/>
              <a:t>“GUESTS</a:t>
            </a:r>
            <a:r>
              <a:rPr lang="en-US" sz="2000" dirty="0" smtClean="0"/>
              <a:t>” OR AS </a:t>
            </a:r>
            <a:r>
              <a:rPr lang="en-US" sz="2000" dirty="0" smtClean="0"/>
              <a:t>REFUGEES HOLDING RIGHTS: </a:t>
            </a:r>
            <a:r>
              <a:rPr lang="en-US" sz="2000" dirty="0" smtClean="0"/>
              <a:t>HOSPITALITY- AND RIGHTS-BASED DISCOURSES</a:t>
            </a:r>
            <a:endParaRPr lang="en-US" sz="2000" dirty="0"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24377" y="198829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76621" y="1267298"/>
            <a:ext cx="4311717" cy="50444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spcBef>
                <a:spcPts val="2000"/>
              </a:spcBef>
              <a:buClrTx/>
              <a:buSzPct val="75000"/>
              <a:buFont typeface="Wingdings" pitchFamily="2" charset="2"/>
              <a:buChar char="n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spcBef>
                <a:spcPts val="600"/>
              </a:spcBef>
              <a:buClrTx/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spcBef>
                <a:spcPts val="600"/>
              </a:spcBef>
              <a:buClrTx/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spcBef>
                <a:spcPts val="600"/>
              </a:spcBef>
              <a:buClrTx/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spcBef>
                <a:spcPts val="600"/>
              </a:spcBef>
              <a:buClrTx/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7795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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0337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"/>
              <a:defRPr lang="en-US" sz="180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830388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"/>
              <a:defRPr lang="en-US" sz="180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"/>
              <a:defRPr lang="en-US" sz="1800" kern="1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en-US" sz="2200" dirty="0" smtClean="0"/>
          </a:p>
          <a:p>
            <a:pPr>
              <a:lnSpc>
                <a:spcPct val="90000"/>
              </a:lnSpc>
            </a:pPr>
            <a:endParaRPr lang="en-US" sz="2200" dirty="0"/>
          </a:p>
        </p:txBody>
      </p:sp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873507"/>
              </p:ext>
            </p:extLst>
          </p:nvPr>
        </p:nvGraphicFramePr>
        <p:xfrm>
          <a:off x="0" y="1858781"/>
          <a:ext cx="4481412" cy="3127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3853494"/>
              </p:ext>
            </p:extLst>
          </p:nvPr>
        </p:nvGraphicFramePr>
        <p:xfrm>
          <a:off x="4647232" y="1858780"/>
          <a:ext cx="4496768" cy="3127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0988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DIVERGENCE 3: ACCESSIBILITY OF EDUCATION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572793"/>
              </p:ext>
            </p:extLst>
          </p:nvPr>
        </p:nvGraphicFramePr>
        <p:xfrm>
          <a:off x="1277652" y="1546267"/>
          <a:ext cx="6564490" cy="4684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75243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DIVERGENCE 3: ACCESSIBILITY OF EDUCATION</a:t>
            </a:r>
            <a:endParaRPr lang="en-US" sz="3200" dirty="0"/>
          </a:p>
        </p:txBody>
      </p:sp>
      <p:graphicFrame>
        <p:nvGraphicFramePr>
          <p:cNvPr id="6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571160"/>
              </p:ext>
            </p:extLst>
          </p:nvPr>
        </p:nvGraphicFramePr>
        <p:xfrm>
          <a:off x="376621" y="1310228"/>
          <a:ext cx="8818535" cy="5327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49489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DIVERGENCE 3: ACCESSIBILITY OF EDUCATION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642429"/>
              </p:ext>
            </p:extLst>
          </p:nvPr>
        </p:nvGraphicFramePr>
        <p:xfrm>
          <a:off x="934177" y="1430930"/>
          <a:ext cx="7155938" cy="5427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35754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621" y="192357"/>
            <a:ext cx="7287172" cy="1074941"/>
          </a:xfrm>
        </p:spPr>
        <p:txBody>
          <a:bodyPr/>
          <a:lstStyle/>
          <a:p>
            <a:r>
              <a:rPr lang="en-US" sz="2400" dirty="0"/>
              <a:t>DIVERGENCE 4: COMMUNITY SAFETY AND RELATIONS WITH LOCAL LAW ENFORCEMENT &amp; CIVIL/MUNICIPAL AUTHORITIES</a:t>
            </a:r>
          </a:p>
        </p:txBody>
      </p:sp>
      <p:graphicFrame>
        <p:nvGraphicFramePr>
          <p:cNvPr id="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2313403"/>
              </p:ext>
            </p:extLst>
          </p:nvPr>
        </p:nvGraphicFramePr>
        <p:xfrm>
          <a:off x="164892" y="1438301"/>
          <a:ext cx="4586991" cy="3192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1516280"/>
              </p:ext>
            </p:extLst>
          </p:nvPr>
        </p:nvGraphicFramePr>
        <p:xfrm>
          <a:off x="4572000" y="3202035"/>
          <a:ext cx="4572000" cy="3123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90536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DIVERGENCE 5: PERSPECTIVES ON SYR WOMEN’S AND GIRLS’ MARRIAGE TO </a:t>
            </a:r>
            <a:r>
              <a:rPr lang="en-US" sz="2400" dirty="0" smtClean="0"/>
              <a:t>JOR</a:t>
            </a:r>
            <a:endParaRPr lang="en-US" sz="24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51805" y="1412333"/>
            <a:ext cx="4313361" cy="54415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spcBef>
                <a:spcPts val="2000"/>
              </a:spcBef>
              <a:buClrTx/>
              <a:buSzPct val="75000"/>
              <a:buFont typeface="Wingdings" pitchFamily="2" charset="2"/>
              <a:buChar char="n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spcBef>
                <a:spcPts val="600"/>
              </a:spcBef>
              <a:buClrTx/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spcBef>
                <a:spcPts val="600"/>
              </a:spcBef>
              <a:buClrTx/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spcBef>
                <a:spcPts val="600"/>
              </a:spcBef>
              <a:buClrTx/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spcBef>
                <a:spcPts val="600"/>
              </a:spcBef>
              <a:buClrTx/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7795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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0337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"/>
              <a:defRPr lang="en-US" sz="180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830388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"/>
              <a:defRPr lang="en-US" sz="180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"/>
              <a:defRPr lang="en-US" sz="1800" kern="1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endParaRPr lang="en-US" sz="2200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7870014"/>
              </p:ext>
            </p:extLst>
          </p:nvPr>
        </p:nvGraphicFramePr>
        <p:xfrm>
          <a:off x="625512" y="1486769"/>
          <a:ext cx="7879308" cy="49216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52584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621" y="176859"/>
            <a:ext cx="7287172" cy="1074941"/>
          </a:xfrm>
        </p:spPr>
        <p:txBody>
          <a:bodyPr/>
          <a:lstStyle/>
          <a:p>
            <a:r>
              <a:rPr lang="en-US" sz="2400" dirty="0"/>
              <a:t>B. </a:t>
            </a:r>
            <a:r>
              <a:rPr lang="en-US" sz="2400" dirty="0" smtClean="0"/>
              <a:t>SPECIFIC INTERACTING SOCIAL FACTORS INFLUENCING SYR-JOR SOCIAL RELATIONSHIPS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621" y="1585310"/>
            <a:ext cx="8395419" cy="5071241"/>
          </a:xfrm>
        </p:spPr>
        <p:txBody>
          <a:bodyPr/>
          <a:lstStyle/>
          <a:p>
            <a:pPr marL="457200" lvl="2" indent="-457200">
              <a:spcBef>
                <a:spcPts val="1000"/>
              </a:spcBef>
              <a:buSzPct val="100000"/>
              <a:buAutoNum type="arabicPeriod"/>
            </a:pPr>
            <a:r>
              <a:rPr lang="en-US" sz="2400" dirty="0"/>
              <a:t>Relationships between Syrian refugees and Jordanian teachers in local </a:t>
            </a:r>
            <a:r>
              <a:rPr lang="en-US" sz="2400" dirty="0" smtClean="0"/>
              <a:t>schools</a:t>
            </a:r>
          </a:p>
          <a:p>
            <a:pPr marL="457200" lvl="2" indent="-457200">
              <a:spcBef>
                <a:spcPts val="1000"/>
              </a:spcBef>
              <a:buSzPct val="100000"/>
              <a:buAutoNum type="arabicPeriod"/>
            </a:pPr>
            <a:r>
              <a:rPr lang="en-US" sz="2400" dirty="0" smtClean="0"/>
              <a:t>Communication </a:t>
            </a:r>
            <a:r>
              <a:rPr lang="en-US" sz="2400" dirty="0"/>
              <a:t>patterns within </a:t>
            </a:r>
            <a:r>
              <a:rPr lang="en-US" sz="2400" dirty="0" smtClean="0"/>
              <a:t>families</a:t>
            </a:r>
          </a:p>
          <a:p>
            <a:pPr marL="457200" lvl="2" indent="-457200">
              <a:spcBef>
                <a:spcPts val="1000"/>
              </a:spcBef>
              <a:buSzPct val="100000"/>
              <a:buAutoNum type="arabicPeriod"/>
            </a:pPr>
            <a:r>
              <a:rPr lang="en-US" sz="2400" dirty="0" smtClean="0"/>
              <a:t>The </a:t>
            </a:r>
            <a:r>
              <a:rPr lang="en-US" sz="2400" dirty="0"/>
              <a:t>gender </a:t>
            </a:r>
            <a:r>
              <a:rPr lang="en-US" sz="2400" dirty="0" smtClean="0"/>
              <a:t>of </a:t>
            </a:r>
            <a:r>
              <a:rPr lang="en-US" sz="2400" dirty="0"/>
              <a:t>individuals involved in Syrian-Jordanian interactions </a:t>
            </a:r>
            <a:endParaRPr lang="en-US" sz="2400" dirty="0" smtClean="0"/>
          </a:p>
          <a:p>
            <a:pPr marL="457200" lvl="2" indent="-457200">
              <a:spcBef>
                <a:spcPts val="1000"/>
              </a:spcBef>
              <a:buSzPct val="100000"/>
              <a:buAutoNum type="arabicPeriod"/>
            </a:pPr>
            <a:r>
              <a:rPr lang="en-US" sz="2400" dirty="0" smtClean="0"/>
              <a:t>The </a:t>
            </a:r>
            <a:r>
              <a:rPr lang="en-US" sz="2400" dirty="0"/>
              <a:t>historical precedent of Palestinian refugees in Jordan </a:t>
            </a:r>
          </a:p>
          <a:p>
            <a:pPr marL="457200" lvl="2" indent="-457200">
              <a:spcBef>
                <a:spcPts val="1000"/>
              </a:spcBef>
              <a:buFont typeface="Arial"/>
              <a:buAutoNum type="arabicPeriod"/>
            </a:pPr>
            <a:endParaRPr lang="en-US" sz="2400" dirty="0"/>
          </a:p>
          <a:p>
            <a:pPr marL="457200" lvl="2" indent="-457200">
              <a:spcBef>
                <a:spcPts val="1000"/>
              </a:spcBef>
              <a:buAutoNum type="arabicPeriod"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8870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1. </a:t>
            </a:r>
            <a:r>
              <a:rPr lang="en-US" sz="2400" dirty="0" smtClean="0"/>
              <a:t>RELATIONSHIPS BETWEEN SYR REFUGEES &amp; JOR TEACHERS IN LOCAL SCHOOLS</a:t>
            </a:r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6622" y="1585310"/>
            <a:ext cx="8379920" cy="5071241"/>
          </a:xfrm>
        </p:spPr>
        <p:txBody>
          <a:bodyPr/>
          <a:lstStyle/>
          <a:p>
            <a:r>
              <a:rPr lang="en-US" sz="2400" dirty="0"/>
              <a:t>Relationship between SYR students and JOR teachers influences on perceptions of JOR society among SYR youth </a:t>
            </a:r>
            <a:r>
              <a:rPr lang="en-US" sz="2400" i="1" dirty="0"/>
              <a:t>and</a:t>
            </a:r>
            <a:r>
              <a:rPr lang="en-US" sz="2400" dirty="0"/>
              <a:t> their families</a:t>
            </a:r>
          </a:p>
          <a:p>
            <a:r>
              <a:rPr lang="en-US" sz="2400" dirty="0"/>
              <a:t>Mixed (non-shift) schools: SYR described discrimination and verbal and physical violence from teachers and school administrators</a:t>
            </a:r>
          </a:p>
          <a:p>
            <a:r>
              <a:rPr lang="en-US" sz="2400" dirty="0"/>
              <a:t>Shift schools: sense that teachers “just don’t care about Syrians,” very poor quality of education </a:t>
            </a:r>
          </a:p>
          <a:p>
            <a:r>
              <a:rPr lang="en-US" sz="2400" dirty="0"/>
              <a:t>Result: Syrian dropouts/failure to enroll, isolation of students </a:t>
            </a:r>
            <a:r>
              <a:rPr lang="en-US" sz="2400" i="1" dirty="0"/>
              <a:t>and</a:t>
            </a:r>
            <a:r>
              <a:rPr lang="en-US" sz="2400" dirty="0"/>
              <a:t> their families</a:t>
            </a:r>
          </a:p>
          <a:p>
            <a:pPr marL="228600" lvl="1" indent="0">
              <a:lnSpc>
                <a:spcPct val="90000"/>
              </a:lnSpc>
              <a:buNone/>
            </a:pPr>
            <a:endParaRPr lang="en-US" sz="1600" dirty="0"/>
          </a:p>
          <a:p>
            <a:pPr marL="228600" lvl="1" indent="0">
              <a:lnSpc>
                <a:spcPct val="90000"/>
              </a:lnSpc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87060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2. COMMUNICATION PATTERNS WITHIN FAMILIES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/>
              <a:t>Self-reinforcing “feedback loop” of conflict</a:t>
            </a:r>
          </a:p>
          <a:p>
            <a:r>
              <a:rPr lang="en-US" sz="2400" dirty="0"/>
              <a:t>Type and frequency of communication varies by gender</a:t>
            </a:r>
          </a:p>
          <a:p>
            <a:r>
              <a:rPr lang="en-US" sz="2400" dirty="0"/>
              <a:t>Lack of opportunities for positive interactions between SYR and JOR families </a:t>
            </a:r>
            <a:r>
              <a:rPr lang="en-US" sz="2400" dirty="0">
                <a:sym typeface="Wingdings"/>
              </a:rPr>
              <a:t> increased social </a:t>
            </a:r>
            <a:r>
              <a:rPr lang="en-US" sz="2400" dirty="0" smtClean="0">
                <a:sym typeface="Wingdings"/>
              </a:rPr>
              <a:t>isolation of Syrians</a:t>
            </a:r>
            <a:endParaRPr lang="en-US" sz="2400" dirty="0"/>
          </a:p>
          <a:p>
            <a:endParaRPr lang="en-US" sz="1900" dirty="0"/>
          </a:p>
          <a:p>
            <a:endParaRPr lang="en-US" sz="19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36269582"/>
              </p:ext>
            </p:extLst>
          </p:nvPr>
        </p:nvGraphicFramePr>
        <p:xfrm>
          <a:off x="4029635" y="1596192"/>
          <a:ext cx="4554748" cy="46901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3193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3. GENDER OF INDIVIDUALS INVOLVED IN SYR-JOR INTERACTIONS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622" y="1585310"/>
            <a:ext cx="8348924" cy="5071241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300" dirty="0"/>
              <a:t>Lower rates of violence, perceived discrimination, and antipathy between SYR and JOR females than between SYR and JOR males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300" dirty="0"/>
              <a:t>Female interactions: more references to “guest-host” relationship, fewer references to “rights”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300" dirty="0"/>
              <a:t>More positive interaction among SYR and JOR female </a:t>
            </a:r>
            <a:r>
              <a:rPr lang="en-US" sz="2300" dirty="0" err="1"/>
              <a:t>neighbours</a:t>
            </a:r>
            <a:r>
              <a:rPr lang="en-US" sz="2300" dirty="0"/>
              <a:t> than among SYR and JOR male </a:t>
            </a:r>
            <a:r>
              <a:rPr lang="en-US" sz="2300" dirty="0" err="1"/>
              <a:t>neighbours</a:t>
            </a:r>
            <a:r>
              <a:rPr lang="en-US" sz="2300" dirty="0"/>
              <a:t>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300" dirty="0"/>
              <a:t>High social isolation among SYR women and girls, very few opportunities for positive interactions with JOR</a:t>
            </a:r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41738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Arial"/>
                <a:ea typeface="ＭＳ Ｐゴシック" charset="0"/>
                <a:cs typeface="Arial"/>
              </a:rPr>
              <a:t>THANKS AND ACKNOWLEDGMENTS</a:t>
            </a:r>
            <a:endParaRPr lang="en-US" sz="3200" dirty="0"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621" y="1585310"/>
            <a:ext cx="8426415" cy="5071241"/>
          </a:xfrm>
        </p:spPr>
        <p:txBody>
          <a:bodyPr/>
          <a:lstStyle/>
          <a:p>
            <a:pPr marL="0" indent="0">
              <a:spcBef>
                <a:spcPts val="300"/>
              </a:spcBef>
              <a:buNone/>
            </a:pPr>
            <a:r>
              <a:rPr lang="en-GB" sz="1800" b="1" i="1" dirty="0" smtClean="0"/>
              <a:t>Special thanks to: </a:t>
            </a:r>
          </a:p>
          <a:p>
            <a:pPr>
              <a:spcBef>
                <a:spcPts val="300"/>
              </a:spcBef>
            </a:pPr>
            <a:r>
              <a:rPr lang="en-GB" b="1" dirty="0" smtClean="0"/>
              <a:t>Professor </a:t>
            </a:r>
            <a:r>
              <a:rPr lang="en-GB" b="1" dirty="0"/>
              <a:t>Dawn </a:t>
            </a:r>
            <a:r>
              <a:rPr lang="en-GB" b="1" dirty="0" smtClean="0"/>
              <a:t>Chatty</a:t>
            </a:r>
            <a:r>
              <a:rPr lang="en-GB" dirty="0" smtClean="0"/>
              <a:t>, Refugee Studies Centre, University of Oxford</a:t>
            </a:r>
          </a:p>
          <a:p>
            <a:pPr>
              <a:spcBef>
                <a:spcPts val="300"/>
              </a:spcBef>
            </a:pPr>
            <a:r>
              <a:rPr lang="en-GB" b="1" dirty="0" err="1" smtClean="0"/>
              <a:t>Jadranka</a:t>
            </a:r>
            <a:r>
              <a:rPr lang="en-GB" b="1" dirty="0" smtClean="0"/>
              <a:t> </a:t>
            </a:r>
            <a:r>
              <a:rPr lang="en-GB" b="1" dirty="0" err="1" smtClean="0"/>
              <a:t>Stikovac</a:t>
            </a:r>
            <a:r>
              <a:rPr lang="en-GB" b="1" dirty="0" smtClean="0"/>
              <a:t> Clark</a:t>
            </a:r>
            <a:r>
              <a:rPr lang="en-GB" dirty="0" smtClean="0"/>
              <a:t>, GFP Institute Director</a:t>
            </a:r>
          </a:p>
          <a:p>
            <a:pPr>
              <a:spcBef>
                <a:spcPts val="300"/>
              </a:spcBef>
            </a:pPr>
            <a:r>
              <a:rPr lang="en-GB" b="1" dirty="0" smtClean="0"/>
              <a:t>Lama </a:t>
            </a:r>
            <a:r>
              <a:rPr lang="en-GB" b="1" dirty="0" err="1" smtClean="0"/>
              <a:t>Hattab</a:t>
            </a:r>
            <a:r>
              <a:rPr lang="en-GB" dirty="0" smtClean="0"/>
              <a:t>, GFP Programmes Director</a:t>
            </a:r>
          </a:p>
          <a:p>
            <a:pPr>
              <a:spcBef>
                <a:spcPts val="300"/>
              </a:spcBef>
            </a:pPr>
            <a:r>
              <a:rPr lang="en-GB" b="1" dirty="0" err="1"/>
              <a:t>Safiya</a:t>
            </a:r>
            <a:r>
              <a:rPr lang="en-GB" b="1" dirty="0"/>
              <a:t> Ibn </a:t>
            </a:r>
            <a:r>
              <a:rPr lang="en-GB" b="1" dirty="0" err="1"/>
              <a:t>Garba</a:t>
            </a:r>
            <a:r>
              <a:rPr lang="en-GB" dirty="0"/>
              <a:t>, GFP Programmes Manager and Lead Facilitator</a:t>
            </a:r>
          </a:p>
          <a:p>
            <a:pPr>
              <a:spcBef>
                <a:spcPts val="300"/>
              </a:spcBef>
            </a:pPr>
            <a:r>
              <a:rPr lang="en-GB" b="1" dirty="0" err="1"/>
              <a:t>Sairah</a:t>
            </a:r>
            <a:r>
              <a:rPr lang="en-GB" b="1" dirty="0"/>
              <a:t> </a:t>
            </a:r>
            <a:r>
              <a:rPr lang="en-GB" b="1" dirty="0" smtClean="0"/>
              <a:t>Yusuf</a:t>
            </a:r>
            <a:r>
              <a:rPr lang="en-GB" dirty="0"/>
              <a:t>, GFP </a:t>
            </a:r>
            <a:r>
              <a:rPr lang="en-GB" dirty="0" smtClean="0"/>
              <a:t>Research, </a:t>
            </a:r>
            <a:r>
              <a:rPr lang="en-GB" dirty="0"/>
              <a:t>Monitoring and Evaluation </a:t>
            </a:r>
            <a:r>
              <a:rPr lang="en-GB" dirty="0" smtClean="0"/>
              <a:t>Officer</a:t>
            </a:r>
            <a:endParaRPr lang="en-GB" dirty="0"/>
          </a:p>
          <a:p>
            <a:pPr>
              <a:spcBef>
                <a:spcPts val="300"/>
              </a:spcBef>
            </a:pPr>
            <a:r>
              <a:rPr lang="en-GB" b="1" dirty="0" smtClean="0"/>
              <a:t>Hana’ </a:t>
            </a:r>
            <a:r>
              <a:rPr lang="en-GB" b="1" dirty="0" err="1" smtClean="0"/>
              <a:t>Juma’h</a:t>
            </a:r>
            <a:r>
              <a:rPr lang="en-US" dirty="0" smtClean="0"/>
              <a:t>, GFP Senior </a:t>
            </a:r>
            <a:r>
              <a:rPr lang="en-US" dirty="0" err="1" smtClean="0"/>
              <a:t>Programmes</a:t>
            </a:r>
            <a:r>
              <a:rPr lang="en-US" dirty="0" smtClean="0"/>
              <a:t> Officer</a:t>
            </a:r>
          </a:p>
          <a:p>
            <a:pPr>
              <a:spcBef>
                <a:spcPts val="300"/>
              </a:spcBef>
            </a:pPr>
            <a:r>
              <a:rPr lang="en-GB" b="1" dirty="0"/>
              <a:t>Amani Al-</a:t>
            </a:r>
            <a:r>
              <a:rPr lang="en-GB" b="1" dirty="0" err="1"/>
              <a:t>Nsairat</a:t>
            </a:r>
            <a:r>
              <a:rPr lang="en-GB" b="1" dirty="0"/>
              <a:t>, </a:t>
            </a:r>
            <a:r>
              <a:rPr lang="en-GB" dirty="0"/>
              <a:t>GFP Programmes Coordinator</a:t>
            </a:r>
          </a:p>
          <a:p>
            <a:pPr>
              <a:spcBef>
                <a:spcPts val="300"/>
              </a:spcBef>
            </a:pPr>
            <a:r>
              <a:rPr lang="en-GB" b="1" dirty="0" smtClean="0"/>
              <a:t>Ahmad Al-</a:t>
            </a:r>
            <a:r>
              <a:rPr lang="en-GB" b="1" dirty="0" err="1" smtClean="0"/>
              <a:t>Jbour</a:t>
            </a:r>
            <a:r>
              <a:rPr lang="en-GB" dirty="0" smtClean="0"/>
              <a:t>, GFP Programmes Coordinator</a:t>
            </a:r>
          </a:p>
          <a:p>
            <a:pPr>
              <a:spcBef>
                <a:spcPts val="300"/>
              </a:spcBef>
            </a:pPr>
            <a:r>
              <a:rPr lang="en-GB" b="1" dirty="0" smtClean="0"/>
              <a:t>Ahmad Al-</a:t>
            </a:r>
            <a:r>
              <a:rPr lang="en-GB" b="1" dirty="0" err="1" smtClean="0"/>
              <a:t>Kharouf</a:t>
            </a:r>
            <a:r>
              <a:rPr lang="en-GB" dirty="0" smtClean="0"/>
              <a:t>, GFP Programmes Coordinator</a:t>
            </a:r>
          </a:p>
          <a:p>
            <a:pPr>
              <a:spcBef>
                <a:spcPts val="300"/>
              </a:spcBef>
            </a:pPr>
            <a:r>
              <a:rPr lang="en-GB" b="1" dirty="0" err="1" smtClean="0"/>
              <a:t>Salwa</a:t>
            </a:r>
            <a:r>
              <a:rPr lang="en-GB" b="1" dirty="0" smtClean="0"/>
              <a:t> </a:t>
            </a:r>
            <a:r>
              <a:rPr lang="en-GB" b="1" dirty="0"/>
              <a:t>Abdel </a:t>
            </a:r>
            <a:r>
              <a:rPr lang="en-GB" b="1" dirty="0" err="1" smtClean="0"/>
              <a:t>Waheed</a:t>
            </a:r>
            <a:r>
              <a:rPr lang="en-GB" dirty="0" smtClean="0"/>
              <a:t>, GFP Volunteer </a:t>
            </a:r>
          </a:p>
          <a:p>
            <a:pPr>
              <a:spcBef>
                <a:spcPts val="300"/>
              </a:spcBef>
            </a:pPr>
            <a:r>
              <a:rPr lang="en-GB" b="1" dirty="0" smtClean="0"/>
              <a:t>Laila </a:t>
            </a:r>
            <a:r>
              <a:rPr lang="en-GB" b="1" dirty="0"/>
              <a:t>Abu </a:t>
            </a:r>
            <a:r>
              <a:rPr lang="en-GB" b="1" dirty="0" err="1" smtClean="0"/>
              <a:t>Zainedien</a:t>
            </a:r>
            <a:r>
              <a:rPr lang="en-GB" dirty="0" smtClean="0"/>
              <a:t>, GFP Intern</a:t>
            </a:r>
          </a:p>
          <a:p>
            <a:pPr>
              <a:spcBef>
                <a:spcPts val="300"/>
              </a:spcBef>
            </a:pPr>
            <a:r>
              <a:rPr lang="en-GB" b="1" dirty="0" smtClean="0"/>
              <a:t>GFP Programme Volunteers </a:t>
            </a:r>
            <a:r>
              <a:rPr lang="en-GB" dirty="0" smtClean="0"/>
              <a:t>in </a:t>
            </a:r>
            <a:r>
              <a:rPr lang="en-GB" dirty="0" err="1" smtClean="0"/>
              <a:t>Mafraq</a:t>
            </a:r>
            <a:r>
              <a:rPr lang="en-GB" dirty="0" smtClean="0"/>
              <a:t>, Amman, and Irbid</a:t>
            </a:r>
          </a:p>
          <a:p>
            <a:pPr>
              <a:spcBef>
                <a:spcPts val="300"/>
              </a:spcBef>
            </a:pPr>
            <a:r>
              <a:rPr lang="en-GB" b="1" dirty="0" err="1" smtClean="0"/>
              <a:t>Maha</a:t>
            </a:r>
            <a:r>
              <a:rPr lang="en-GB" b="1" dirty="0" smtClean="0"/>
              <a:t> al-</a:t>
            </a:r>
            <a:r>
              <a:rPr lang="en-GB" b="1" dirty="0" err="1" smtClean="0"/>
              <a:t>Asil</a:t>
            </a:r>
            <a:r>
              <a:rPr lang="en-GB" dirty="0" smtClean="0"/>
              <a:t>, Consultant </a:t>
            </a:r>
          </a:p>
          <a:p>
            <a:pPr>
              <a:spcBef>
                <a:spcPts val="300"/>
              </a:spcBef>
            </a:pPr>
            <a:endParaRPr lang="en-US" sz="1800" dirty="0" smtClean="0"/>
          </a:p>
          <a:p>
            <a:pPr>
              <a:spcBef>
                <a:spcPts val="300"/>
              </a:spcBef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7721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3. GENDER OF INDIVIDUALS INVOLVED IN SYR-JOR INTERACTIONS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2045074"/>
              </p:ext>
            </p:extLst>
          </p:nvPr>
        </p:nvGraphicFramePr>
        <p:xfrm>
          <a:off x="0" y="1313792"/>
          <a:ext cx="9144000" cy="5272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2943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4. </a:t>
            </a:r>
            <a:r>
              <a:rPr lang="en-US" sz="2800" dirty="0" smtClean="0"/>
              <a:t>HISTORICAL PRECEDENT OF PLE REFUGEES IN JOR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621" y="1585310"/>
            <a:ext cx="8395419" cy="5071241"/>
          </a:xfrm>
        </p:spPr>
        <p:txBody>
          <a:bodyPr/>
          <a:lstStyle/>
          <a:p>
            <a:pPr>
              <a:spcBef>
                <a:spcPts val="800"/>
              </a:spcBef>
            </a:pPr>
            <a:r>
              <a:rPr lang="en-US" sz="2200" dirty="0"/>
              <a:t>Recent history of Palestinian refugees mentioned as factor in SYR-JOR relations in 45% of all interviews and focus groups</a:t>
            </a:r>
          </a:p>
          <a:p>
            <a:pPr>
              <a:spcBef>
                <a:spcPts val="800"/>
              </a:spcBef>
            </a:pPr>
            <a:r>
              <a:rPr lang="en-US" sz="2200" dirty="0"/>
              <a:t>Both SYR and JOR cited Palestinian experience as a good example of mass integration of a refugee population (in both Jordan and Syria)</a:t>
            </a:r>
          </a:p>
          <a:p>
            <a:pPr>
              <a:spcBef>
                <a:spcPts val="800"/>
              </a:spcBef>
            </a:pPr>
            <a:r>
              <a:rPr lang="en-US" sz="2200" dirty="0"/>
              <a:t>JOR participants in Amman </a:t>
            </a:r>
            <a:r>
              <a:rPr lang="en-US" sz="2200" b="1" dirty="0"/>
              <a:t>referred to selves as “Palestinians” when describing their relationships with Syrians</a:t>
            </a:r>
            <a:r>
              <a:rPr lang="en-US" sz="2200" dirty="0"/>
              <a:t>, but referred to selves as “Jordanians” otherwise</a:t>
            </a:r>
          </a:p>
          <a:p>
            <a:pPr>
              <a:spcBef>
                <a:spcPts val="800"/>
              </a:spcBef>
            </a:pPr>
            <a:r>
              <a:rPr lang="en-US" sz="2200" dirty="0"/>
              <a:t>SYR </a:t>
            </a:r>
            <a:r>
              <a:rPr lang="en-US" sz="2200" dirty="0" smtClean="0"/>
              <a:t>participants in </a:t>
            </a:r>
            <a:r>
              <a:rPr lang="en-US" sz="2200" dirty="0"/>
              <a:t>Amman </a:t>
            </a:r>
            <a:r>
              <a:rPr lang="en-US" sz="2200" dirty="0" smtClean="0"/>
              <a:t>mostly </a:t>
            </a:r>
            <a:r>
              <a:rPr lang="en-US" sz="2200" dirty="0"/>
              <a:t>referred to host community members as “Palestinians,” </a:t>
            </a:r>
            <a:r>
              <a:rPr lang="en-US" sz="2200" b="1" dirty="0"/>
              <a:t>explicitly contrasting them with “Jordanians” elsewhere</a:t>
            </a:r>
          </a:p>
          <a:p>
            <a:pPr>
              <a:spcBef>
                <a:spcPts val="800"/>
              </a:spcBef>
            </a:pPr>
            <a:endParaRPr lang="en-US" sz="2100" dirty="0" smtClean="0"/>
          </a:p>
          <a:p>
            <a:pPr>
              <a:spcBef>
                <a:spcPts val="800"/>
              </a:spcBef>
            </a:pP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94054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FEEDBACK LOOP: </a:t>
            </a:r>
            <a:r>
              <a:rPr lang="en-US" sz="2400" dirty="0" smtClean="0"/>
              <a:t>ESCALATION </a:t>
            </a:r>
            <a:r>
              <a:rPr lang="en-US" sz="2400" dirty="0"/>
              <a:t>OF SYR-JOR </a:t>
            </a:r>
            <a:r>
              <a:rPr lang="en-US" sz="2400" dirty="0" smtClean="0"/>
              <a:t>CONFLICT, SYR DROPOUTS </a:t>
            </a:r>
            <a:r>
              <a:rPr lang="en-US" sz="2400" dirty="0"/>
              <a:t>&amp; SYR SOCIAL ISOLATION</a:t>
            </a:r>
          </a:p>
        </p:txBody>
      </p:sp>
      <p:sp>
        <p:nvSpPr>
          <p:cNvPr id="20" name="Curved Right Arrow 19"/>
          <p:cNvSpPr/>
          <p:nvPr/>
        </p:nvSpPr>
        <p:spPr>
          <a:xfrm>
            <a:off x="509858" y="2973264"/>
            <a:ext cx="1469036" cy="3404289"/>
          </a:xfrm>
          <a:prstGeom prst="curvedRightArrow">
            <a:avLst>
              <a:gd name="adj1" fmla="val 10774"/>
              <a:gd name="adj2" fmla="val 50000"/>
              <a:gd name="adj3" fmla="val 25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044117" y="2617097"/>
            <a:ext cx="17789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Relations between Syrian and Jordanian children and youth (school, street)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2097606" y="5238585"/>
            <a:ext cx="15711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mtClean="0"/>
              <a:t>Syrian and Jordanian parents’ perceptions of the other group</a:t>
            </a:r>
            <a:endParaRPr lang="en-US" sz="1600" dirty="0"/>
          </a:p>
        </p:txBody>
      </p:sp>
      <p:sp>
        <p:nvSpPr>
          <p:cNvPr id="26" name="Curved Right Arrow 25"/>
          <p:cNvSpPr/>
          <p:nvPr/>
        </p:nvSpPr>
        <p:spPr>
          <a:xfrm flipH="1" flipV="1">
            <a:off x="3823097" y="2846609"/>
            <a:ext cx="1280066" cy="3269377"/>
          </a:xfrm>
          <a:prstGeom prst="curvedRightArrow">
            <a:avLst>
              <a:gd name="adj1" fmla="val 10774"/>
              <a:gd name="adj2" fmla="val 50000"/>
              <a:gd name="adj3" fmla="val 25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30810" y="1456001"/>
            <a:ext cx="3805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Teachers’ attitudes towards Syrians</a:t>
            </a:r>
            <a:endParaRPr lang="en-US" dirty="0"/>
          </a:p>
        </p:txBody>
      </p:sp>
      <p:sp>
        <p:nvSpPr>
          <p:cNvPr id="33" name="Down Arrow 32"/>
          <p:cNvSpPr/>
          <p:nvPr/>
        </p:nvSpPr>
        <p:spPr>
          <a:xfrm>
            <a:off x="2773180" y="1912923"/>
            <a:ext cx="299804" cy="66303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4567666" y="1894685"/>
            <a:ext cx="14278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When violence occurs…</a:t>
            </a:r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6349755" y="2717188"/>
            <a:ext cx="1175307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Syrians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leave school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8" name="Down Arrow 37"/>
          <p:cNvSpPr/>
          <p:nvPr/>
        </p:nvSpPr>
        <p:spPr>
          <a:xfrm>
            <a:off x="6682148" y="3777476"/>
            <a:ext cx="265218" cy="62405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5817842" y="4420592"/>
            <a:ext cx="33128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Increased isolation</a:t>
            </a:r>
          </a:p>
          <a:p>
            <a:r>
              <a:rPr lang="en-US" dirty="0" smtClean="0"/>
              <a:t>of Syrian children, youth, and their families</a:t>
            </a:r>
            <a:endParaRPr lang="en-US" dirty="0"/>
          </a:p>
        </p:txBody>
      </p:sp>
      <p:sp>
        <p:nvSpPr>
          <p:cNvPr id="41" name="Curved Left Arrow 40"/>
          <p:cNvSpPr/>
          <p:nvPr/>
        </p:nvSpPr>
        <p:spPr>
          <a:xfrm rot="4260000">
            <a:off x="4909183" y="4474254"/>
            <a:ext cx="599087" cy="3281626"/>
          </a:xfrm>
          <a:prstGeom prst="curvedLeftArrow">
            <a:avLst/>
          </a:prstGeom>
          <a:gradFill flip="none" rotWithShape="1"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Curved Up Arrow 42"/>
          <p:cNvSpPr/>
          <p:nvPr/>
        </p:nvSpPr>
        <p:spPr>
          <a:xfrm rot="60000" flipV="1">
            <a:off x="3566577" y="1814421"/>
            <a:ext cx="3122838" cy="805560"/>
          </a:xfrm>
          <a:prstGeom prst="curvedUpArrow">
            <a:avLst>
              <a:gd name="adj1" fmla="val 24875"/>
              <a:gd name="adj2" fmla="val 52779"/>
              <a:gd name="adj3" fmla="val 36868"/>
            </a:avLst>
          </a:prstGeom>
          <a:gradFill>
            <a:lin ang="84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5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C. IMPLICATIONS &amp; RECOMMENDATIONS FOR SOCIAL COHESION PROGRAMMING IN JOR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621" y="1456129"/>
            <a:ext cx="8392423" cy="5071241"/>
          </a:xfrm>
        </p:spPr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 smtClean="0"/>
              <a:t>Design social cohesion programming to target Jordanian teachers’ attitudes towards Syrians and violence in Jordanian schools</a:t>
            </a: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 smtClean="0"/>
              <a:t>Youth-based programming provides a vital “entry point” to address conflict, but also need to find ways to involve parents as much as possible in youth-based programming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 smtClean="0"/>
              <a:t>Provide </a:t>
            </a:r>
            <a:r>
              <a:rPr lang="en-US" dirty="0"/>
              <a:t>more “safe spaces” (such as integrated recreation or sport activities) for positive Syrian-Jordanian interactions in host </a:t>
            </a:r>
            <a:r>
              <a:rPr lang="en-US" dirty="0" smtClean="0"/>
              <a:t>communities</a:t>
            </a:r>
            <a:endParaRPr lang="en-US" dirty="0" smtClean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 smtClean="0"/>
              <a:t>Ensure that Syrians are included in </a:t>
            </a:r>
            <a:r>
              <a:rPr lang="en-US" dirty="0" err="1" smtClean="0"/>
              <a:t>programme</a:t>
            </a:r>
            <a:r>
              <a:rPr lang="en-US" dirty="0" smtClean="0"/>
              <a:t> design and implementation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 smtClean="0"/>
              <a:t>Focus efforts on including women and girls in programming (due to greater social isolation but less violence, better SYR-JOR integration when given the opportunity to interact) 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0990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6555" y="1313792"/>
            <a:ext cx="7287172" cy="5071241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US" sz="2800" dirty="0" smtClean="0"/>
              <a:t>With thanks to the Refugee Studies Centre, University of Oxford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4745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GENERATIONS FOR PEACE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400"/>
              </a:spcBef>
            </a:pPr>
            <a:r>
              <a:rPr lang="en-US" dirty="0"/>
              <a:t>Jordan-based peace-building </a:t>
            </a:r>
            <a:r>
              <a:rPr lang="en-US" dirty="0" err="1"/>
              <a:t>organisation</a:t>
            </a:r>
            <a:r>
              <a:rPr lang="en-US" dirty="0"/>
              <a:t> with global reach</a:t>
            </a:r>
          </a:p>
          <a:p>
            <a:pPr>
              <a:spcBef>
                <a:spcPts val="1400"/>
              </a:spcBef>
            </a:pPr>
            <a:r>
              <a:rPr lang="en-US" dirty="0"/>
              <a:t>Dedicated to sustainable conflict transformation at the grassroots level through the use of sport, art, advocacy, dialogue and empowerment activities</a:t>
            </a:r>
          </a:p>
          <a:p>
            <a:pPr>
              <a:spcBef>
                <a:spcPts val="1400"/>
              </a:spcBef>
            </a:pPr>
            <a:r>
              <a:rPr lang="en-US" dirty="0"/>
              <a:t>Volunteer movement: empowering, mentoring, supporting volunteers to be change-makers in their communities</a:t>
            </a:r>
          </a:p>
          <a:p>
            <a:pPr>
              <a:spcBef>
                <a:spcPts val="1400"/>
              </a:spcBef>
            </a:pPr>
            <a:r>
              <a:rPr lang="en-US" dirty="0"/>
              <a:t>Values: Youth Leadership; Community Empowerment; Active Tolerance; Responsible Citizenship</a:t>
            </a:r>
          </a:p>
          <a:p>
            <a:pPr>
              <a:spcBef>
                <a:spcPts val="1400"/>
              </a:spcBef>
            </a:pPr>
            <a:r>
              <a:rPr lang="en-US" dirty="0"/>
              <a:t>Drivers of Change: Innovation; Quality; Impact; Sustainability</a:t>
            </a:r>
          </a:p>
          <a:p>
            <a:pPr>
              <a:spcBef>
                <a:spcPts val="1400"/>
              </a:spcBef>
            </a:pPr>
            <a:r>
              <a:rPr lang="en-US" dirty="0"/>
              <a:t>Since 2007: trained and mentored more than 8,880 volunteers in 50 countries in Africa, Asia, Europe</a:t>
            </a:r>
          </a:p>
          <a:p>
            <a:pPr>
              <a:spcBef>
                <a:spcPts val="1400"/>
              </a:spcBef>
            </a:pPr>
            <a:r>
              <a:rPr lang="en-US" dirty="0"/>
              <a:t>Local </a:t>
            </a:r>
            <a:r>
              <a:rPr lang="en-US" dirty="0" err="1"/>
              <a:t>programmes</a:t>
            </a:r>
            <a:r>
              <a:rPr lang="en-US" dirty="0"/>
              <a:t> run by volunteers engaged more than 227,900 children, youth and adults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74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GENERATIONS FOR PEACE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76621" y="2071726"/>
            <a:ext cx="8399517" cy="4615794"/>
          </a:xfrm>
        </p:spPr>
        <p:txBody>
          <a:bodyPr/>
          <a:lstStyle/>
          <a:p>
            <a:r>
              <a:rPr lang="en-US" dirty="0" smtClean="0"/>
              <a:t>Jordan Schools </a:t>
            </a:r>
            <a:r>
              <a:rPr lang="en-US" dirty="0" err="1" smtClean="0"/>
              <a:t>Programme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Train/mentor/support </a:t>
            </a:r>
            <a:r>
              <a:rPr lang="en-US" dirty="0"/>
              <a:t>teachers to </a:t>
            </a:r>
            <a:r>
              <a:rPr lang="en-US" dirty="0" smtClean="0"/>
              <a:t>run sport and art-based </a:t>
            </a:r>
            <a:r>
              <a:rPr lang="en-US" dirty="0" err="1"/>
              <a:t>behaviour</a:t>
            </a:r>
            <a:r>
              <a:rPr lang="en-US" dirty="0"/>
              <a:t>-change activities with their </a:t>
            </a:r>
            <a:r>
              <a:rPr lang="en-US" dirty="0" smtClean="0"/>
              <a:t>students</a:t>
            </a:r>
          </a:p>
          <a:p>
            <a:pPr lvl="1"/>
            <a:r>
              <a:rPr lang="en-US" dirty="0"/>
              <a:t>12 schools (boys </a:t>
            </a:r>
            <a:r>
              <a:rPr lang="en-US" dirty="0" smtClean="0"/>
              <a:t>and </a:t>
            </a:r>
            <a:r>
              <a:rPr lang="en-US" dirty="0"/>
              <a:t>girls schools, selected based on priority need in Amman, Irbid and </a:t>
            </a:r>
            <a:r>
              <a:rPr lang="en-US" dirty="0" err="1"/>
              <a:t>Zarqa</a:t>
            </a:r>
            <a:r>
              <a:rPr lang="en-US" dirty="0"/>
              <a:t>) for 2 academic years 2014-2016 </a:t>
            </a:r>
            <a:endParaRPr lang="en-US" dirty="0" smtClean="0"/>
          </a:p>
          <a:p>
            <a:pPr lvl="1"/>
            <a:r>
              <a:rPr lang="en-US" dirty="0" smtClean="0"/>
              <a:t>1,800 male and female students (12-16 y/o) directly benefitting as participants</a:t>
            </a:r>
          </a:p>
          <a:p>
            <a:r>
              <a:rPr lang="en-US" dirty="0" smtClean="0"/>
              <a:t>Social </a:t>
            </a:r>
            <a:r>
              <a:rPr lang="en-US" dirty="0"/>
              <a:t>Cohesion in Host Communities </a:t>
            </a:r>
            <a:r>
              <a:rPr lang="en-US" dirty="0" err="1" smtClean="0"/>
              <a:t>Programme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Train/mentor/support </a:t>
            </a:r>
            <a:r>
              <a:rPr lang="en-US" dirty="0" smtClean="0"/>
              <a:t>community/youth </a:t>
            </a:r>
            <a:r>
              <a:rPr lang="en-US" dirty="0" err="1" smtClean="0"/>
              <a:t>centres</a:t>
            </a:r>
            <a:r>
              <a:rPr lang="en-US" dirty="0" smtClean="0"/>
              <a:t> leaders to </a:t>
            </a:r>
            <a:r>
              <a:rPr lang="en-US" dirty="0"/>
              <a:t>run sport and art-based </a:t>
            </a:r>
            <a:r>
              <a:rPr lang="en-US" dirty="0" err="1"/>
              <a:t>behaviour</a:t>
            </a:r>
            <a:r>
              <a:rPr lang="en-US" dirty="0"/>
              <a:t>-change activities with </a:t>
            </a:r>
            <a:r>
              <a:rPr lang="en-US" dirty="0" smtClean="0"/>
              <a:t>youth</a:t>
            </a:r>
            <a:endParaRPr lang="en-US" dirty="0"/>
          </a:p>
          <a:p>
            <a:pPr lvl="1"/>
            <a:r>
              <a:rPr lang="en-US" dirty="0" smtClean="0"/>
              <a:t>In </a:t>
            </a:r>
            <a:r>
              <a:rPr lang="en-US" dirty="0"/>
              <a:t>community </a:t>
            </a:r>
            <a:r>
              <a:rPr lang="en-US" dirty="0" err="1"/>
              <a:t>centres</a:t>
            </a:r>
            <a:r>
              <a:rPr lang="en-US" dirty="0"/>
              <a:t> and youth </a:t>
            </a:r>
            <a:r>
              <a:rPr lang="en-US" dirty="0" err="1"/>
              <a:t>centres</a:t>
            </a:r>
            <a:r>
              <a:rPr lang="en-US" dirty="0"/>
              <a:t> in 12 selected host communities most in need (in Irbid, </a:t>
            </a:r>
            <a:r>
              <a:rPr lang="en-US" dirty="0" err="1"/>
              <a:t>Mafraq</a:t>
            </a:r>
            <a:r>
              <a:rPr lang="en-US" dirty="0"/>
              <a:t> and Amman) over 2 years 2014-2016 </a:t>
            </a:r>
            <a:endParaRPr lang="en-US" dirty="0" smtClean="0"/>
          </a:p>
          <a:p>
            <a:pPr lvl="1"/>
            <a:r>
              <a:rPr lang="en-US" dirty="0" smtClean="0"/>
              <a:t>5,000 male and female Jordanian and Syrian youth (12-22 y/o) directly benefitting as participants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TWO FLAGSHIP PROGRAMMES IN JORDAN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43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RESEARCH QUESTIONS</a:t>
            </a:r>
            <a:endParaRPr lang="en-US" sz="3200" dirty="0"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76621" y="1414832"/>
            <a:ext cx="8395419" cy="5443168"/>
          </a:xfrm>
        </p:spPr>
        <p:txBody>
          <a:bodyPr/>
          <a:lstStyle/>
          <a:p>
            <a:pPr marL="273050" lvl="1" indent="-273050">
              <a:spcBef>
                <a:spcPts val="1200"/>
              </a:spcBef>
            </a:pPr>
            <a:r>
              <a:rPr lang="en-GB" sz="2400" dirty="0"/>
              <a:t>What are the most </a:t>
            </a:r>
            <a:r>
              <a:rPr lang="en-GB" sz="2400" dirty="0" smtClean="0"/>
              <a:t>important/main </a:t>
            </a:r>
            <a:r>
              <a:rPr lang="en-GB" sz="2400" dirty="0"/>
              <a:t>forms of conflict prevalent between Syrian and Jordanian children and youth in urban and village communities in northern Jordan</a:t>
            </a:r>
            <a:r>
              <a:rPr lang="en-GB" sz="2400" dirty="0" smtClean="0"/>
              <a:t>?</a:t>
            </a:r>
            <a:endParaRPr lang="en-US" sz="2400" dirty="0"/>
          </a:p>
          <a:p>
            <a:pPr marL="273050" lvl="1" indent="-273050">
              <a:spcBef>
                <a:spcPts val="1200"/>
              </a:spcBef>
            </a:pPr>
            <a:r>
              <a:rPr lang="en-GB" sz="2400" dirty="0" smtClean="0"/>
              <a:t>How </a:t>
            </a:r>
            <a:r>
              <a:rPr lang="en-GB" sz="2400" dirty="0"/>
              <a:t>do Jordanian and Syrian perceptions of these forms of conflict differ? </a:t>
            </a:r>
            <a:endParaRPr lang="en-GB" sz="2400" dirty="0" smtClean="0"/>
          </a:p>
          <a:p>
            <a:pPr marL="273050" lvl="1" indent="-273050">
              <a:spcBef>
                <a:spcPts val="1200"/>
              </a:spcBef>
            </a:pPr>
            <a:r>
              <a:rPr lang="en-GB" sz="2400" dirty="0" smtClean="0"/>
              <a:t>What </a:t>
            </a:r>
            <a:r>
              <a:rPr lang="en-GB" sz="2400" dirty="0"/>
              <a:t>are the most pressing needs (at the community level) in addressing these different forms of conflict between Syrian and Jordanian children and youth</a:t>
            </a:r>
            <a:r>
              <a:rPr lang="en-GB" sz="2400" dirty="0" smtClean="0"/>
              <a:t>?</a:t>
            </a:r>
            <a:endParaRPr lang="en-US" sz="2400" dirty="0"/>
          </a:p>
          <a:p>
            <a:pPr marL="273050" lvl="1" indent="-273050">
              <a:spcBef>
                <a:spcPts val="1200"/>
              </a:spcBef>
            </a:pPr>
            <a:r>
              <a:rPr lang="en-GB" sz="2400" dirty="0" smtClean="0"/>
              <a:t>What </a:t>
            </a:r>
            <a:r>
              <a:rPr lang="en-GB" sz="2400" dirty="0"/>
              <a:t>type of community-based programming could address these issues? What resources are needed to address local conflict through community-based programming?</a:t>
            </a:r>
            <a:endParaRPr lang="en-US" sz="2400" dirty="0"/>
          </a:p>
          <a:p>
            <a:pPr>
              <a:spcBef>
                <a:spcPts val="1200"/>
              </a:spcBef>
            </a:pP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07810" y="309966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381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METHODS: DATA COLLECTION AND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621" y="1461326"/>
            <a:ext cx="8426415" cy="539667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800" dirty="0" smtClean="0"/>
              <a:t>Focus </a:t>
            </a:r>
            <a:r>
              <a:rPr lang="en-US" sz="1800" dirty="0"/>
              <a:t>groups and interviews </a:t>
            </a:r>
            <a:r>
              <a:rPr lang="en-US" sz="1800" dirty="0" smtClean="0"/>
              <a:t>at community </a:t>
            </a:r>
            <a:r>
              <a:rPr lang="en-US" sz="1800" dirty="0" err="1" smtClean="0"/>
              <a:t>centres</a:t>
            </a:r>
            <a:r>
              <a:rPr lang="en-US" sz="1800" dirty="0" smtClean="0"/>
              <a:t> in </a:t>
            </a:r>
            <a:r>
              <a:rPr lang="en-US" sz="1800" b="1" dirty="0"/>
              <a:t>three host </a:t>
            </a:r>
            <a:r>
              <a:rPr lang="en-US" sz="1800" b="1" dirty="0" smtClean="0"/>
              <a:t>communities </a:t>
            </a:r>
            <a:r>
              <a:rPr lang="en-US" sz="1800" dirty="0" smtClean="0"/>
              <a:t>in </a:t>
            </a:r>
            <a:r>
              <a:rPr lang="en-US" sz="1800" dirty="0" err="1" smtClean="0"/>
              <a:t>Mafraq</a:t>
            </a:r>
            <a:r>
              <a:rPr lang="en-US" sz="1800" dirty="0" smtClean="0"/>
              <a:t> (rural), Irbid (rural), </a:t>
            </a:r>
            <a:r>
              <a:rPr lang="en-US" sz="1800" dirty="0"/>
              <a:t>and </a:t>
            </a:r>
            <a:r>
              <a:rPr lang="en-US" sz="1800" dirty="0" smtClean="0"/>
              <a:t>Amman (urban) Governorates, May-August 2015</a:t>
            </a: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1800" dirty="0"/>
              <a:t>At </a:t>
            </a:r>
            <a:r>
              <a:rPr lang="en-US" sz="1800" b="1" dirty="0"/>
              <a:t>each site</a:t>
            </a:r>
            <a:r>
              <a:rPr lang="en-US" sz="1800" dirty="0"/>
              <a:t>, </a:t>
            </a:r>
            <a:r>
              <a:rPr lang="en-US" sz="1800" b="1" dirty="0"/>
              <a:t>one focus group </a:t>
            </a:r>
            <a:r>
              <a:rPr lang="en-US" sz="1800" dirty="0" smtClean="0"/>
              <a:t>(including </a:t>
            </a:r>
            <a:r>
              <a:rPr lang="en-US" sz="1800" dirty="0"/>
              <a:t>6</a:t>
            </a:r>
            <a:r>
              <a:rPr lang="en-US" sz="1800" dirty="0" smtClean="0"/>
              <a:t>-8 participants) and </a:t>
            </a:r>
            <a:r>
              <a:rPr lang="en-US" sz="1800" b="1" dirty="0"/>
              <a:t>one interview </a:t>
            </a:r>
            <a:r>
              <a:rPr lang="en-US" sz="1800" dirty="0"/>
              <a:t>with members of each of the following </a:t>
            </a:r>
            <a:r>
              <a:rPr lang="en-US" sz="1800" dirty="0" smtClean="0"/>
              <a:t>demographics (Syrians </a:t>
            </a:r>
            <a:r>
              <a:rPr lang="en-US" sz="1800" dirty="0"/>
              <a:t>and Jordanians </a:t>
            </a:r>
            <a:r>
              <a:rPr lang="en-US" sz="1800" dirty="0" smtClean="0"/>
              <a:t>separated) </a:t>
            </a:r>
          </a:p>
          <a:p>
            <a:pPr marL="1149350" lvl="1" indent="-209550">
              <a:lnSpc>
                <a:spcPct val="90000"/>
              </a:lnSpc>
            </a:pPr>
            <a:r>
              <a:rPr lang="en-US" dirty="0" smtClean="0"/>
              <a:t>Target Group members’ mothers (Beneficiary Community members)</a:t>
            </a:r>
          </a:p>
          <a:p>
            <a:pPr marL="1149350" lvl="1" indent="-209550">
              <a:lnSpc>
                <a:spcPct val="90000"/>
              </a:lnSpc>
            </a:pPr>
            <a:r>
              <a:rPr lang="en-US" dirty="0" smtClean="0"/>
              <a:t>Target </a:t>
            </a:r>
            <a:r>
              <a:rPr lang="en-US" dirty="0"/>
              <a:t>Group members’ fathers (Beneficiary Community members)</a:t>
            </a:r>
          </a:p>
          <a:p>
            <a:pPr marL="1150938" lvl="1" indent="-220663">
              <a:lnSpc>
                <a:spcPct val="90000"/>
              </a:lnSpc>
            </a:pPr>
            <a:r>
              <a:rPr lang="en-US" dirty="0" smtClean="0"/>
              <a:t>Male </a:t>
            </a:r>
            <a:r>
              <a:rPr lang="en-US" dirty="0"/>
              <a:t>Target Group members </a:t>
            </a:r>
            <a:r>
              <a:rPr lang="en-US" dirty="0" smtClean="0"/>
              <a:t>(12</a:t>
            </a:r>
            <a:r>
              <a:rPr lang="en-US" dirty="0"/>
              <a:t>-</a:t>
            </a:r>
            <a:r>
              <a:rPr lang="en-US" dirty="0" smtClean="0"/>
              <a:t>22 y/o) </a:t>
            </a:r>
            <a:endParaRPr lang="en-US" dirty="0"/>
          </a:p>
          <a:p>
            <a:pPr marL="1150938" lvl="1" indent="-220663">
              <a:lnSpc>
                <a:spcPct val="90000"/>
              </a:lnSpc>
            </a:pPr>
            <a:r>
              <a:rPr lang="en-US" dirty="0" smtClean="0"/>
              <a:t>Female </a:t>
            </a:r>
            <a:r>
              <a:rPr lang="en-US" dirty="0"/>
              <a:t>Target Group members </a:t>
            </a:r>
            <a:r>
              <a:rPr lang="en-US" dirty="0" smtClean="0"/>
              <a:t>(12</a:t>
            </a:r>
            <a:r>
              <a:rPr lang="en-US" dirty="0"/>
              <a:t>-</a:t>
            </a:r>
            <a:r>
              <a:rPr lang="en-US" dirty="0" smtClean="0"/>
              <a:t>22 y/o) 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sz="1800" dirty="0" smtClean="0"/>
              <a:t>48 total </a:t>
            </a:r>
            <a:r>
              <a:rPr lang="en-US" sz="1800" dirty="0"/>
              <a:t>f</a:t>
            </a:r>
            <a:r>
              <a:rPr lang="en-US" sz="1800" dirty="0" smtClean="0"/>
              <a:t>ocus groups and interviews, 154 total participants (79 </a:t>
            </a:r>
            <a:r>
              <a:rPr lang="en-US" sz="1800" dirty="0"/>
              <a:t>SYR, 75 </a:t>
            </a:r>
            <a:r>
              <a:rPr lang="en-US" sz="1800" dirty="0" smtClean="0"/>
              <a:t>JOR;  </a:t>
            </a:r>
            <a:r>
              <a:rPr lang="en-US" sz="1800" dirty="0"/>
              <a:t>80 </a:t>
            </a:r>
            <a:r>
              <a:rPr lang="en-US" sz="1800" dirty="0" smtClean="0"/>
              <a:t>female, </a:t>
            </a:r>
            <a:r>
              <a:rPr lang="en-US" sz="1800" dirty="0"/>
              <a:t>74 </a:t>
            </a:r>
            <a:r>
              <a:rPr lang="en-US" sz="1800" dirty="0" smtClean="0"/>
              <a:t>male) </a:t>
            </a:r>
          </a:p>
          <a:p>
            <a:pPr>
              <a:lnSpc>
                <a:spcPct val="90000"/>
              </a:lnSpc>
            </a:pPr>
            <a:r>
              <a:rPr lang="en-US" sz="1800" dirty="0" smtClean="0"/>
              <a:t>Two additional </a:t>
            </a:r>
            <a:r>
              <a:rPr lang="en-US" sz="1800" dirty="0"/>
              <a:t>focus </a:t>
            </a:r>
            <a:r>
              <a:rPr lang="en-US" sz="1800" dirty="0" smtClean="0"/>
              <a:t>groups and one interview </a:t>
            </a:r>
            <a:r>
              <a:rPr lang="en-US" sz="1800" dirty="0"/>
              <a:t>with GFP Jordanian </a:t>
            </a:r>
            <a:r>
              <a:rPr lang="en-US" sz="1800" dirty="0" err="1"/>
              <a:t>programme</a:t>
            </a:r>
            <a:r>
              <a:rPr lang="en-US" sz="1800" dirty="0"/>
              <a:t> </a:t>
            </a:r>
            <a:r>
              <a:rPr lang="en-US" sz="1800" dirty="0" smtClean="0"/>
              <a:t>volunteers (c. 20-45 y/o) at each site (9 total: 6 male, 3 female)</a:t>
            </a:r>
          </a:p>
          <a:p>
            <a:pPr>
              <a:lnSpc>
                <a:spcPct val="90000"/>
              </a:lnSpc>
            </a:pPr>
            <a:r>
              <a:rPr lang="en-US" sz="1800" dirty="0" smtClean="0"/>
              <a:t>Quantitative </a:t>
            </a:r>
            <a:r>
              <a:rPr lang="en-US" sz="1800" dirty="0"/>
              <a:t>and qualitative analysis of translated interview and focus group transcriptions using </a:t>
            </a:r>
            <a:r>
              <a:rPr lang="en-US" sz="1800" dirty="0" err="1" smtClean="0"/>
              <a:t>NVivo</a:t>
            </a:r>
            <a:endParaRPr lang="en-US" sz="1800" dirty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2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MAIN FINDINGS</a:t>
            </a:r>
            <a:endParaRPr lang="en-US" sz="4000" dirty="0"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376622" y="1585310"/>
            <a:ext cx="8381474" cy="50064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SzPct val="100000"/>
              <a:buAutoNum type="alphaUcPeriod"/>
            </a:pPr>
            <a:r>
              <a:rPr lang="en-US" sz="2200" dirty="0" smtClean="0"/>
              <a:t>Strong </a:t>
            </a:r>
            <a:r>
              <a:rPr lang="en-US" sz="2200" dirty="0"/>
              <a:t>contrasts between Jordanians’ and Syrians’ perceptions of both the </a:t>
            </a:r>
            <a:r>
              <a:rPr lang="en-US" sz="2200" b="1" dirty="0"/>
              <a:t>degree </a:t>
            </a:r>
            <a:r>
              <a:rPr lang="en-US" sz="2200" dirty="0"/>
              <a:t>and the </a:t>
            </a:r>
            <a:r>
              <a:rPr lang="en-US" sz="2200" b="1" dirty="0"/>
              <a:t>type</a:t>
            </a:r>
            <a:r>
              <a:rPr lang="en-US" sz="2200" dirty="0"/>
              <a:t> of Jordanian-Syrian conflict prevalent in their </a:t>
            </a:r>
            <a:r>
              <a:rPr lang="en-US" sz="2200" dirty="0" smtClean="0"/>
              <a:t>community</a:t>
            </a:r>
          </a:p>
          <a:p>
            <a:pPr marL="514350" indent="-514350">
              <a:buSzPct val="100000"/>
              <a:buAutoNum type="alphaUcPeriod"/>
            </a:pPr>
            <a:r>
              <a:rPr lang="en-US" sz="2200" dirty="0" smtClean="0"/>
              <a:t>Interacting </a:t>
            </a:r>
            <a:r>
              <a:rPr lang="en-US" sz="2200" dirty="0"/>
              <a:t>social factors </a:t>
            </a:r>
            <a:r>
              <a:rPr lang="en-US" sz="2200" dirty="0" smtClean="0"/>
              <a:t>that influence</a:t>
            </a:r>
            <a:r>
              <a:rPr lang="en-US" sz="2200" dirty="0" smtClean="0"/>
              <a:t> </a:t>
            </a:r>
            <a:r>
              <a:rPr lang="en-US" sz="2200" dirty="0"/>
              <a:t>Jordanian-Syrian social relations, some of which contribute to a “feedback loop” of </a:t>
            </a:r>
            <a:r>
              <a:rPr lang="en-US" sz="2200" b="1" dirty="0"/>
              <a:t>conflict </a:t>
            </a:r>
            <a:r>
              <a:rPr lang="en-US" sz="2200" b="1" dirty="0" smtClean="0"/>
              <a:t>escalation. </a:t>
            </a:r>
            <a:r>
              <a:rPr lang="en-US" sz="2200" dirty="0" smtClean="0"/>
              <a:t>This leads to (1) decreased access </a:t>
            </a:r>
            <a:r>
              <a:rPr lang="en-US" sz="2200" dirty="0"/>
              <a:t>to education for Syrian refugee children and youth </a:t>
            </a:r>
            <a:r>
              <a:rPr lang="en-US" sz="2200" dirty="0" smtClean="0"/>
              <a:t>and (2) Syrians’ increased social isolation, especially girls and women. </a:t>
            </a:r>
            <a:endParaRPr lang="en-US" sz="2200" dirty="0"/>
          </a:p>
          <a:p>
            <a:pPr marL="514350" indent="-514350">
              <a:buSzPct val="100000"/>
              <a:buAutoNum type="alphaUcPeriod"/>
            </a:pPr>
            <a:r>
              <a:rPr lang="en-US" sz="2200" dirty="0" smtClean="0"/>
              <a:t>Implications and recommendations for </a:t>
            </a:r>
            <a:r>
              <a:rPr lang="en-US" sz="2200" dirty="0" err="1" smtClean="0"/>
              <a:t>programmes</a:t>
            </a:r>
            <a:r>
              <a:rPr lang="en-US" sz="2200" dirty="0" smtClean="0"/>
              <a:t> to build social cohesion: specific </a:t>
            </a:r>
            <a:r>
              <a:rPr lang="en-US" sz="2200" dirty="0"/>
              <a:t>points at which intervention can interrupt this “feedback </a:t>
            </a:r>
            <a:r>
              <a:rPr lang="en-US" sz="2200" dirty="0" smtClean="0"/>
              <a:t>loop</a:t>
            </a:r>
            <a:r>
              <a:rPr lang="en-US" sz="2200" dirty="0"/>
              <a:t>” and </a:t>
            </a:r>
            <a:r>
              <a:rPr lang="en-US" sz="2200" b="1" dirty="0"/>
              <a:t>de-escalate conflict </a:t>
            </a:r>
            <a:r>
              <a:rPr lang="en-US" sz="2200" dirty="0"/>
              <a:t>between Syrians and Jordanians in host </a:t>
            </a:r>
            <a:r>
              <a:rPr lang="en-US" sz="2200" dirty="0" smtClean="0"/>
              <a:t>communities</a:t>
            </a:r>
            <a:endParaRPr lang="en-GB" sz="2200" kern="0" dirty="0"/>
          </a:p>
        </p:txBody>
      </p:sp>
    </p:spTree>
    <p:extLst>
      <p:ext uri="{BB962C8B-B14F-4D97-AF65-F5344CB8AC3E}">
        <p14:creationId xmlns:p14="http://schemas.microsoft.com/office/powerpoint/2010/main" val="310922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A. </a:t>
            </a:r>
            <a:r>
              <a:rPr lang="en-US" sz="2800" dirty="0" smtClean="0"/>
              <a:t>KEY AREAS OF DIVERGENCE BETWEEN SYR &amp; JOR PERCEPTIONS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621" y="1585310"/>
            <a:ext cx="8370527" cy="5071241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1. The distribution of humanitarian aid</a:t>
            </a:r>
          </a:p>
          <a:p>
            <a:pPr marL="0" indent="0">
              <a:buNone/>
            </a:pPr>
            <a:r>
              <a:rPr lang="en-US" sz="2400" dirty="0"/>
              <a:t>2. The status of Syrians </a:t>
            </a:r>
            <a:r>
              <a:rPr lang="en-US" sz="2400" dirty="0" smtClean="0"/>
              <a:t>as </a:t>
            </a:r>
            <a:r>
              <a:rPr lang="en-US" sz="2400" dirty="0"/>
              <a:t>“guests” or as </a:t>
            </a:r>
            <a:r>
              <a:rPr lang="en-US" sz="2400" dirty="0" smtClean="0"/>
              <a:t>refugees holding rights: </a:t>
            </a:r>
            <a:r>
              <a:rPr lang="en-US" sz="2400" dirty="0"/>
              <a:t>hospitality- and rights-based </a:t>
            </a:r>
            <a:r>
              <a:rPr lang="en-US" sz="2400" dirty="0" smtClean="0"/>
              <a:t>discourses</a:t>
            </a:r>
          </a:p>
          <a:p>
            <a:pPr marL="0" indent="0">
              <a:buNone/>
            </a:pPr>
            <a:r>
              <a:rPr lang="en-US" sz="2400" dirty="0" smtClean="0"/>
              <a:t>3. Accessibility of education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4</a:t>
            </a:r>
            <a:r>
              <a:rPr lang="en-US" sz="2400" dirty="0" smtClean="0"/>
              <a:t>. </a:t>
            </a:r>
            <a:r>
              <a:rPr lang="en-US" sz="2400" dirty="0"/>
              <a:t>Community </a:t>
            </a:r>
            <a:r>
              <a:rPr lang="en-US" sz="2400" dirty="0" smtClean="0"/>
              <a:t>safety and </a:t>
            </a:r>
            <a:r>
              <a:rPr lang="en-US" sz="2400" dirty="0"/>
              <a:t>relations with local law enforcement and civil/municipal authorities</a:t>
            </a:r>
          </a:p>
          <a:p>
            <a:pPr marL="0" indent="0">
              <a:buNone/>
            </a:pPr>
            <a:r>
              <a:rPr lang="en-US" sz="2400" dirty="0"/>
              <a:t>5</a:t>
            </a:r>
            <a:r>
              <a:rPr lang="en-US" sz="2400" dirty="0" smtClean="0"/>
              <a:t>. </a:t>
            </a:r>
            <a:r>
              <a:rPr lang="en-US" sz="2400" dirty="0"/>
              <a:t>Perspectives on Syrian women’s and girls’ marriage to Jordanians</a:t>
            </a:r>
          </a:p>
          <a:p>
            <a:endParaRPr lang="en-US" sz="2400" dirty="0"/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87464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DIVERGENCE 1: THE DISTRIBUTION OF HUMANITARIAN AID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6404429" y="293914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868057327"/>
              </p:ext>
            </p:extLst>
          </p:nvPr>
        </p:nvGraphicFramePr>
        <p:xfrm>
          <a:off x="884421" y="1585310"/>
          <a:ext cx="7658404" cy="4622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4936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T presentation WB formatted final April 19th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SC Presentation_GFP format" id="{1188248C-0F23-1345-BBB7-CE248F73AE33}" vid="{E0AE841A-F0A0-7547-B619-8713F9888F4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RSC Presentation_GFP format</Template>
  <TotalTime>1797</TotalTime>
  <Words>1829</Words>
  <Application>Microsoft Macintosh PowerPoint</Application>
  <PresentationFormat>On-screen Show (4:3)</PresentationFormat>
  <Paragraphs>169</Paragraphs>
  <Slides>24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Calibri</vt:lpstr>
      <vt:lpstr>ＭＳ Ｐゴシック</vt:lpstr>
      <vt:lpstr>Wingdings</vt:lpstr>
      <vt:lpstr>Arial</vt:lpstr>
      <vt:lpstr>AT presentation WB formatted final April 19th</vt:lpstr>
      <vt:lpstr> </vt:lpstr>
      <vt:lpstr>THANKS AND ACKNOWLEDGMENTS</vt:lpstr>
      <vt:lpstr>GENERATIONS FOR PEACE</vt:lpstr>
      <vt:lpstr>GENERATIONS FOR PEACE</vt:lpstr>
      <vt:lpstr>RESEARCH QUESTIONS</vt:lpstr>
      <vt:lpstr>METHODS: DATA COLLECTION AND ANALYSIS</vt:lpstr>
      <vt:lpstr>MAIN FINDINGS</vt:lpstr>
      <vt:lpstr>A. KEY AREAS OF DIVERGENCE BETWEEN SYR &amp; JOR PERCEPTIONS</vt:lpstr>
      <vt:lpstr>DIVERGENCE 1: THE DISTRIBUTION OF HUMANITARIAN AID</vt:lpstr>
      <vt:lpstr>DIVERGENCE 2: STATUS OF SYR AS EITHER “GUESTS” OR AS REFUGEES HOLDING RIGHTS: HOSPITALITY- AND RIGHTS-BASED DISCOURSES</vt:lpstr>
      <vt:lpstr>DIVERGENCE 3: ACCESSIBILITY OF EDUCATION</vt:lpstr>
      <vt:lpstr>DIVERGENCE 3: ACCESSIBILITY OF EDUCATION</vt:lpstr>
      <vt:lpstr>DIVERGENCE 3: ACCESSIBILITY OF EDUCATION</vt:lpstr>
      <vt:lpstr>DIVERGENCE 4: COMMUNITY SAFETY AND RELATIONS WITH LOCAL LAW ENFORCEMENT &amp; CIVIL/MUNICIPAL AUTHORITIES</vt:lpstr>
      <vt:lpstr>DIVERGENCE 5: PERSPECTIVES ON SYR WOMEN’S AND GIRLS’ MARRIAGE TO JOR</vt:lpstr>
      <vt:lpstr>B. SPECIFIC INTERACTING SOCIAL FACTORS INFLUENCING SYR-JOR SOCIAL RELATIONSHIPS</vt:lpstr>
      <vt:lpstr>1. RELATIONSHIPS BETWEEN SYR REFUGEES &amp; JOR TEACHERS IN LOCAL SCHOOLS</vt:lpstr>
      <vt:lpstr>2. COMMUNICATION PATTERNS WITHIN FAMILIES</vt:lpstr>
      <vt:lpstr>3. GENDER OF INDIVIDUALS INVOLVED IN SYR-JOR INTERACTIONS</vt:lpstr>
      <vt:lpstr>3. GENDER OF INDIVIDUALS INVOLVED IN SYR-JOR INTERACTIONS</vt:lpstr>
      <vt:lpstr>4. HISTORICAL PRECEDENT OF PLE REFUGEES IN JOR</vt:lpstr>
      <vt:lpstr>FEEDBACK LOOP: ESCALATION OF SYR-JOR CONFLICT, SYR DROPOUTS &amp; SYR SOCIAL ISOLATION</vt:lpstr>
      <vt:lpstr>C. IMPLICATIONS &amp; RECOMMENDATIONS FOR SOCIAL COHESION PROGRAMMING IN JOR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subject/>
  <dc:creator>Maira Seeley</dc:creator>
  <cp:keywords/>
  <dc:description/>
  <cp:lastModifiedBy>Maira Seeley</cp:lastModifiedBy>
  <cp:revision>164</cp:revision>
  <cp:lastPrinted>2015-12-08T21:35:40Z</cp:lastPrinted>
  <dcterms:created xsi:type="dcterms:W3CDTF">2015-12-04T21:21:27Z</dcterms:created>
  <dcterms:modified xsi:type="dcterms:W3CDTF">2015-12-08T21:35:52Z</dcterms:modified>
  <cp:category/>
</cp:coreProperties>
</file>