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5"/>
  </p:notesMasterIdLst>
  <p:sldIdLst>
    <p:sldId id="256" r:id="rId2"/>
    <p:sldId id="257" r:id="rId3"/>
    <p:sldId id="258" r:id="rId4"/>
    <p:sldId id="259" r:id="rId5"/>
    <p:sldId id="260" r:id="rId6"/>
    <p:sldId id="261" r:id="rId7"/>
    <p:sldId id="262" r:id="rId8"/>
    <p:sldId id="264" r:id="rId9"/>
    <p:sldId id="263" r:id="rId10"/>
    <p:sldId id="495" r:id="rId11"/>
    <p:sldId id="265" r:id="rId12"/>
    <p:sldId id="266" r:id="rId13"/>
    <p:sldId id="267" r:id="rId14"/>
    <p:sldId id="268" r:id="rId15"/>
    <p:sldId id="269" r:id="rId16"/>
    <p:sldId id="271" r:id="rId17"/>
    <p:sldId id="496" r:id="rId18"/>
    <p:sldId id="501" r:id="rId19"/>
    <p:sldId id="282" r:id="rId20"/>
    <p:sldId id="283" r:id="rId21"/>
    <p:sldId id="284" r:id="rId22"/>
    <p:sldId id="290" r:id="rId23"/>
    <p:sldId id="286" r:id="rId24"/>
    <p:sldId id="289" r:id="rId25"/>
    <p:sldId id="291" r:id="rId26"/>
    <p:sldId id="293" r:id="rId27"/>
    <p:sldId id="294" r:id="rId28"/>
    <p:sldId id="295" r:id="rId29"/>
    <p:sldId id="374" r:id="rId30"/>
    <p:sldId id="296" r:id="rId31"/>
    <p:sldId id="352" r:id="rId32"/>
    <p:sldId id="304" r:id="rId33"/>
    <p:sldId id="321" r:id="rId34"/>
    <p:sldId id="323" r:id="rId35"/>
    <p:sldId id="324" r:id="rId36"/>
    <p:sldId id="325" r:id="rId37"/>
    <p:sldId id="326" r:id="rId38"/>
    <p:sldId id="327" r:id="rId39"/>
    <p:sldId id="366" r:id="rId40"/>
    <p:sldId id="367" r:id="rId41"/>
    <p:sldId id="369" r:id="rId42"/>
    <p:sldId id="505" r:id="rId43"/>
    <p:sldId id="497" r:id="rId44"/>
    <p:sldId id="373" r:id="rId45"/>
    <p:sldId id="376" r:id="rId46"/>
    <p:sldId id="474" r:id="rId47"/>
    <p:sldId id="378" r:id="rId48"/>
    <p:sldId id="476" r:id="rId49"/>
    <p:sldId id="380" r:id="rId50"/>
    <p:sldId id="477" r:id="rId51"/>
    <p:sldId id="478" r:id="rId52"/>
    <p:sldId id="479" r:id="rId53"/>
    <p:sldId id="375" r:id="rId54"/>
    <p:sldId id="480" r:id="rId55"/>
    <p:sldId id="482" r:id="rId56"/>
    <p:sldId id="481" r:id="rId57"/>
    <p:sldId id="498" r:id="rId58"/>
    <p:sldId id="484" r:id="rId59"/>
    <p:sldId id="499" r:id="rId60"/>
    <p:sldId id="485" r:id="rId61"/>
    <p:sldId id="494" r:id="rId62"/>
    <p:sldId id="486" r:id="rId63"/>
    <p:sldId id="487" r:id="rId64"/>
    <p:sldId id="488" r:id="rId65"/>
    <p:sldId id="489" r:id="rId66"/>
    <p:sldId id="490" r:id="rId67"/>
    <p:sldId id="507" r:id="rId68"/>
    <p:sldId id="506" r:id="rId69"/>
    <p:sldId id="493" r:id="rId70"/>
    <p:sldId id="492" r:id="rId71"/>
    <p:sldId id="508" r:id="rId72"/>
    <p:sldId id="509" r:id="rId73"/>
    <p:sldId id="511" r:id="rId7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11"/>
    <p:restoredTop sz="94692"/>
  </p:normalViewPr>
  <p:slideViewPr>
    <p:cSldViewPr snapToGrid="0">
      <p:cViewPr varScale="1">
        <p:scale>
          <a:sx n="114" d="100"/>
          <a:sy n="114" d="100"/>
        </p:scale>
        <p:origin x="40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59752A-8C8B-7443-B8CB-6AC295D056E0}" type="datetimeFigureOut">
              <a:rPr lang="en-GB" smtClean="0"/>
              <a:t>04/03/2026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95D728-DB23-1B4E-8CFC-9722BD71AF4C}" type="slidenum">
              <a:rPr lang="en-GB" smtClean="0"/>
              <a:t>‹#›</a:t>
            </a:fld>
            <a:endParaRPr lang="en-GB"/>
          </a:p>
        </p:txBody>
      </p:sp>
    </p:spTree>
    <p:extLst>
      <p:ext uri="{BB962C8B-B14F-4D97-AF65-F5344CB8AC3E}">
        <p14:creationId xmlns:p14="http://schemas.microsoft.com/office/powerpoint/2010/main" val="1642528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Thius</a:t>
            </a:r>
            <a:r>
              <a:rPr lang="en-GB" dirty="0"/>
              <a:t> presentation is on how we might understand and ground an ethical response to refugees. </a:t>
            </a:r>
          </a:p>
        </p:txBody>
      </p:sp>
      <p:sp>
        <p:nvSpPr>
          <p:cNvPr id="4" name="Slide Number Placeholder 3"/>
          <p:cNvSpPr>
            <a:spLocks noGrp="1"/>
          </p:cNvSpPr>
          <p:nvPr>
            <p:ph type="sldNum" sz="quarter" idx="5"/>
          </p:nvPr>
        </p:nvSpPr>
        <p:spPr/>
        <p:txBody>
          <a:bodyPr/>
          <a:lstStyle/>
          <a:p>
            <a:fld id="{4295D728-DB23-1B4E-8CFC-9722BD71AF4C}" type="slidenum">
              <a:rPr lang="en-GB" smtClean="0"/>
              <a:t>1</a:t>
            </a:fld>
            <a:endParaRPr lang="en-GB"/>
          </a:p>
        </p:txBody>
      </p:sp>
    </p:spTree>
    <p:extLst>
      <p:ext uri="{BB962C8B-B14F-4D97-AF65-F5344CB8AC3E}">
        <p14:creationId xmlns:p14="http://schemas.microsoft.com/office/powerpoint/2010/main" val="29313753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harming refugees by confining them in harmful conditions they could have otherwise escaped. We are tying refugees to the tracks.</a:t>
            </a:r>
            <a:endParaRPr lang="en-US" dirty="0"/>
          </a:p>
        </p:txBody>
      </p:sp>
      <p:sp>
        <p:nvSpPr>
          <p:cNvPr id="4" name="Slide Number Placeholder 3"/>
          <p:cNvSpPr>
            <a:spLocks noGrp="1"/>
          </p:cNvSpPr>
          <p:nvPr>
            <p:ph type="sldNum" sz="quarter" idx="5"/>
          </p:nvPr>
        </p:nvSpPr>
        <p:spPr/>
        <p:txBody>
          <a:bodyPr/>
          <a:lstStyle/>
          <a:p>
            <a:fld id="{4D97C2C0-CA76-0044-8B64-18A15EAAAAA2}" type="slidenum">
              <a:rPr lang="en-US" smtClean="0"/>
              <a:t>33</a:t>
            </a:fld>
            <a:endParaRPr lang="en-US"/>
          </a:p>
        </p:txBody>
      </p:sp>
    </p:spTree>
    <p:extLst>
      <p:ext uri="{BB962C8B-B14F-4D97-AF65-F5344CB8AC3E}">
        <p14:creationId xmlns:p14="http://schemas.microsoft.com/office/powerpoint/2010/main" val="24631462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B29D2-3CE3-4488-A06A-D7084E9E6B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E9540F-AB43-9E19-0CB8-7822D5BE2A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112AC5-99E0-48D2-6457-DFCE02CEB730}"/>
              </a:ext>
            </a:extLst>
          </p:cNvPr>
          <p:cNvSpPr>
            <a:spLocks noGrp="1"/>
          </p:cNvSpPr>
          <p:nvPr>
            <p:ph type="body" idx="1"/>
          </p:nvPr>
        </p:nvSpPr>
        <p:spPr/>
        <p:txBody>
          <a:bodyPr/>
          <a:lstStyle/>
          <a:p>
            <a:r>
              <a:rPr lang="en-GB" dirty="0"/>
              <a:t>Northern states are current </a:t>
            </a:r>
            <a:r>
              <a:rPr lang="en-GB" dirty="0" err="1"/>
              <a:t>unjustififiably</a:t>
            </a:r>
            <a:r>
              <a:rPr lang="en-GB" dirty="0"/>
              <a:t> harming innocent refugees without justification, and thus </a:t>
            </a:r>
            <a:r>
              <a:rPr lang="en-GB" dirty="0" err="1"/>
              <a:t>commitigng</a:t>
            </a:r>
            <a:r>
              <a:rPr lang="en-GB" dirty="0"/>
              <a:t> a grave injustice against acutely vulnerable </a:t>
            </a:r>
            <a:r>
              <a:rPr lang="en-GB" dirty="0" err="1"/>
              <a:t>unnocnet</a:t>
            </a:r>
            <a:r>
              <a:rPr lang="en-GB" dirty="0"/>
              <a:t> persons who are seeking </a:t>
            </a:r>
            <a:r>
              <a:rPr lang="en-GB" dirty="0" err="1"/>
              <a:t>assiatnce</a:t>
            </a:r>
            <a:r>
              <a:rPr lang="en-GB" dirty="0"/>
              <a:t>. </a:t>
            </a:r>
          </a:p>
        </p:txBody>
      </p:sp>
      <p:sp>
        <p:nvSpPr>
          <p:cNvPr id="4" name="Slide Number Placeholder 3">
            <a:extLst>
              <a:ext uri="{FF2B5EF4-FFF2-40B4-BE49-F238E27FC236}">
                <a16:creationId xmlns:a16="http://schemas.microsoft.com/office/drawing/2014/main" id="{49934133-0E11-52F9-BE3A-00ADFDE593A6}"/>
              </a:ext>
            </a:extLst>
          </p:cNvPr>
          <p:cNvSpPr>
            <a:spLocks noGrp="1"/>
          </p:cNvSpPr>
          <p:nvPr>
            <p:ph type="sldNum" sz="quarter" idx="5"/>
          </p:nvPr>
        </p:nvSpPr>
        <p:spPr/>
        <p:txBody>
          <a:bodyPr/>
          <a:lstStyle/>
          <a:p>
            <a:fld id="{4295D728-DB23-1B4E-8CFC-9722BD71AF4C}" type="slidenum">
              <a:rPr lang="en-GB" smtClean="0"/>
              <a:t>42</a:t>
            </a:fld>
            <a:endParaRPr lang="en-GB"/>
          </a:p>
        </p:txBody>
      </p:sp>
    </p:spTree>
    <p:extLst>
      <p:ext uri="{BB962C8B-B14F-4D97-AF65-F5344CB8AC3E}">
        <p14:creationId xmlns:p14="http://schemas.microsoft.com/office/powerpoint/2010/main" val="39548798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0549C-0725-D045-CC72-9ACC6DCCCA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D50C78-340E-3F3B-F52D-C012165FC7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BBBB3C-1854-CCB0-E6DE-8BDB03AA4C9F}"/>
              </a:ext>
            </a:extLst>
          </p:cNvPr>
          <p:cNvSpPr>
            <a:spLocks noGrp="1"/>
          </p:cNvSpPr>
          <p:nvPr>
            <p:ph type="body" idx="1"/>
          </p:nvPr>
        </p:nvSpPr>
        <p:spPr/>
        <p:txBody>
          <a:bodyPr/>
          <a:lstStyle/>
          <a:p>
            <a:r>
              <a:rPr lang="en-US" dirty="0"/>
              <a:t>This is the largest number since the second world war, and is likely to increase. Global displacement will be a feature of our world. </a:t>
            </a:r>
          </a:p>
        </p:txBody>
      </p:sp>
      <p:sp>
        <p:nvSpPr>
          <p:cNvPr id="4" name="Slide Number Placeholder 3">
            <a:extLst>
              <a:ext uri="{FF2B5EF4-FFF2-40B4-BE49-F238E27FC236}">
                <a16:creationId xmlns:a16="http://schemas.microsoft.com/office/drawing/2014/main" id="{DCA8F161-BB20-D361-318E-ABD7AFAFFB8F}"/>
              </a:ext>
            </a:extLst>
          </p:cNvPr>
          <p:cNvSpPr>
            <a:spLocks noGrp="1"/>
          </p:cNvSpPr>
          <p:nvPr>
            <p:ph type="sldNum" sz="quarter" idx="5"/>
          </p:nvPr>
        </p:nvSpPr>
        <p:spPr/>
        <p:txBody>
          <a:bodyPr/>
          <a:lstStyle/>
          <a:p>
            <a:fld id="{60AB09FA-9988-7540-B325-EC0F2DFEC260}" type="slidenum">
              <a:rPr lang="en-US" smtClean="0"/>
              <a:t>45</a:t>
            </a:fld>
            <a:endParaRPr lang="en-US"/>
          </a:p>
        </p:txBody>
      </p:sp>
    </p:spTree>
    <p:extLst>
      <p:ext uri="{BB962C8B-B14F-4D97-AF65-F5344CB8AC3E}">
        <p14:creationId xmlns:p14="http://schemas.microsoft.com/office/powerpoint/2010/main" val="3256189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(defined as being in exile for over five years) unable to return home or be granted safe haven by Western states and thus exist ‘in limbo’ outside of any adequate state protection for an average of over a decade. In the UK, there are 130 000 refugees, 70 000 pending applications. </a:t>
            </a:r>
            <a:endParaRPr lang="en-US" dirty="0"/>
          </a:p>
        </p:txBody>
      </p:sp>
      <p:sp>
        <p:nvSpPr>
          <p:cNvPr id="4" name="Slide Number Placeholder 3"/>
          <p:cNvSpPr>
            <a:spLocks noGrp="1"/>
          </p:cNvSpPr>
          <p:nvPr>
            <p:ph type="sldNum" sz="quarter" idx="5"/>
          </p:nvPr>
        </p:nvSpPr>
        <p:spPr/>
        <p:txBody>
          <a:bodyPr/>
          <a:lstStyle/>
          <a:p>
            <a:fld id="{60AB09FA-9988-7540-B325-EC0F2DFEC260}" type="slidenum">
              <a:rPr lang="en-US" smtClean="0"/>
              <a:t>47</a:t>
            </a:fld>
            <a:endParaRPr lang="en-US"/>
          </a:p>
        </p:txBody>
      </p:sp>
    </p:spTree>
    <p:extLst>
      <p:ext uri="{BB962C8B-B14F-4D97-AF65-F5344CB8AC3E}">
        <p14:creationId xmlns:p14="http://schemas.microsoft.com/office/powerpoint/2010/main" val="917881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https://</a:t>
            </a:r>
            <a:r>
              <a:rPr lang="en-US" dirty="0" err="1"/>
              <a:t>www.rescue-uk.org</a:t>
            </a:r>
            <a:r>
              <a:rPr lang="en-US" dirty="0"/>
              <a:t>/sites/default/files/document/986/201112urbanrefsforechoadvocacyevent0.pdf; Betts and Collier, Refuge.  UNHCR </a:t>
            </a:r>
            <a:r>
              <a:rPr lang="en-US" sz="1200" kern="1200" dirty="0">
                <a:solidFill>
                  <a:schemeClr val="tx1"/>
                </a:solidFill>
                <a:effectLst/>
                <a:latin typeface="+mn-lt"/>
                <a:ea typeface="+mn-ea"/>
                <a:cs typeface="+mn-cs"/>
              </a:rPr>
              <a:t>“On This Journey, No One Cares If You Live or Die.’ Abuse, Protection, and Justice along Routes between East and West Africa and Africa’s Mediterranean Coast.”</a:t>
            </a:r>
            <a:r>
              <a:rPr lang="en-GB" dirty="0">
                <a:effectLst/>
              </a:rPr>
              <a:t> </a:t>
            </a:r>
            <a:endParaRPr lang="en-US" dirty="0"/>
          </a:p>
        </p:txBody>
      </p:sp>
      <p:sp>
        <p:nvSpPr>
          <p:cNvPr id="4" name="Slide Number Placeholder 3"/>
          <p:cNvSpPr>
            <a:spLocks noGrp="1"/>
          </p:cNvSpPr>
          <p:nvPr>
            <p:ph type="sldNum" sz="quarter" idx="5"/>
          </p:nvPr>
        </p:nvSpPr>
        <p:spPr/>
        <p:txBody>
          <a:bodyPr/>
          <a:lstStyle/>
          <a:p>
            <a:fld id="{60AB09FA-9988-7540-B325-EC0F2DFEC260}" type="slidenum">
              <a:rPr lang="en-US" smtClean="0"/>
              <a:t>48</a:t>
            </a:fld>
            <a:endParaRPr lang="en-US"/>
          </a:p>
        </p:txBody>
      </p:sp>
    </p:spTree>
    <p:extLst>
      <p:ext uri="{BB962C8B-B14F-4D97-AF65-F5344CB8AC3E}">
        <p14:creationId xmlns:p14="http://schemas.microsoft.com/office/powerpoint/2010/main" val="34089711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Consider the unsanitary conditions in camps settings, the destitution and exploitation endured in urban areas. Consider the treatment as inferior by perpetrators of atrocities, and also by public, state responses, and media representations </a:t>
            </a:r>
          </a:p>
        </p:txBody>
      </p:sp>
      <p:sp>
        <p:nvSpPr>
          <p:cNvPr id="4" name="Slide Number Placeholder 3"/>
          <p:cNvSpPr>
            <a:spLocks noGrp="1"/>
          </p:cNvSpPr>
          <p:nvPr>
            <p:ph type="sldNum" sz="quarter" idx="5"/>
          </p:nvPr>
        </p:nvSpPr>
        <p:spPr/>
        <p:txBody>
          <a:bodyPr/>
          <a:lstStyle/>
          <a:p>
            <a:fld id="{4295D728-DB23-1B4E-8CFC-9722BD71AF4C}" type="slidenum">
              <a:rPr lang="en-GB" smtClean="0"/>
              <a:t>52</a:t>
            </a:fld>
            <a:endParaRPr lang="en-GB"/>
          </a:p>
        </p:txBody>
      </p:sp>
    </p:spTree>
    <p:extLst>
      <p:ext uri="{BB962C8B-B14F-4D97-AF65-F5344CB8AC3E}">
        <p14:creationId xmlns:p14="http://schemas.microsoft.com/office/powerpoint/2010/main" val="33725613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Often assumption that refugees are only physically suffering with only biological subsistence needs. But shows additional harms, and are </a:t>
            </a:r>
            <a:r>
              <a:rPr lang="en-GB" dirty="0" err="1"/>
              <a:t>wrose</a:t>
            </a:r>
            <a:r>
              <a:rPr lang="en-GB" dirty="0"/>
              <a:t> off than commonly </a:t>
            </a:r>
            <a:r>
              <a:rPr lang="en-GB" dirty="0" err="1"/>
              <a:t>ackolwdged</a:t>
            </a:r>
            <a:r>
              <a:rPr lang="en-GB" dirty="0"/>
              <a:t>. Stronger claims to assistance obligations are stronger. </a:t>
            </a:r>
          </a:p>
        </p:txBody>
      </p:sp>
      <p:sp>
        <p:nvSpPr>
          <p:cNvPr id="4" name="Slide Number Placeholder 3"/>
          <p:cNvSpPr>
            <a:spLocks noGrp="1"/>
          </p:cNvSpPr>
          <p:nvPr>
            <p:ph type="sldNum" sz="quarter" idx="5"/>
          </p:nvPr>
        </p:nvSpPr>
        <p:spPr/>
        <p:txBody>
          <a:bodyPr/>
          <a:lstStyle/>
          <a:p>
            <a:fld id="{4295D728-DB23-1B4E-8CFC-9722BD71AF4C}" type="slidenum">
              <a:rPr lang="en-GB" smtClean="0"/>
              <a:t>54</a:t>
            </a:fld>
            <a:endParaRPr lang="en-GB"/>
          </a:p>
        </p:txBody>
      </p:sp>
    </p:spTree>
    <p:extLst>
      <p:ext uri="{BB962C8B-B14F-4D97-AF65-F5344CB8AC3E}">
        <p14:creationId xmlns:p14="http://schemas.microsoft.com/office/powerpoint/2010/main" val="37423603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Tempting to embrace radical realism, as theorists, scholars, practitioners, and campaigners. Ineffective so for example, accept restrictions on leave to remain, or loss of access to citizenship in order to protect the very existence of leave to remain/nonrefoulement. Not withstanding advocate for new </a:t>
            </a:r>
            <a:r>
              <a:rPr lang="en-GB" dirty="0" err="1"/>
              <a:t>letrantives</a:t>
            </a:r>
            <a:r>
              <a:rPr lang="en-GB" dirty="0"/>
              <a:t>. </a:t>
            </a:r>
          </a:p>
        </p:txBody>
      </p:sp>
      <p:sp>
        <p:nvSpPr>
          <p:cNvPr id="4" name="Slide Number Placeholder 3"/>
          <p:cNvSpPr>
            <a:spLocks noGrp="1"/>
          </p:cNvSpPr>
          <p:nvPr>
            <p:ph type="sldNum" sz="quarter" idx="5"/>
          </p:nvPr>
        </p:nvSpPr>
        <p:spPr/>
        <p:txBody>
          <a:bodyPr/>
          <a:lstStyle/>
          <a:p>
            <a:fld id="{4295D728-DB23-1B4E-8CFC-9722BD71AF4C}" type="slidenum">
              <a:rPr lang="en-GB" smtClean="0"/>
              <a:t>65</a:t>
            </a:fld>
            <a:endParaRPr lang="en-GB"/>
          </a:p>
        </p:txBody>
      </p:sp>
    </p:spTree>
    <p:extLst>
      <p:ext uri="{BB962C8B-B14F-4D97-AF65-F5344CB8AC3E}">
        <p14:creationId xmlns:p14="http://schemas.microsoft.com/office/powerpoint/2010/main" val="33826481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Plus very fact of lack of ethical opposition/alternative incentivises  </a:t>
            </a:r>
          </a:p>
        </p:txBody>
      </p:sp>
      <p:sp>
        <p:nvSpPr>
          <p:cNvPr id="4" name="Slide Number Placeholder 3"/>
          <p:cNvSpPr>
            <a:spLocks noGrp="1"/>
          </p:cNvSpPr>
          <p:nvPr>
            <p:ph type="sldNum" sz="quarter" idx="5"/>
          </p:nvPr>
        </p:nvSpPr>
        <p:spPr/>
        <p:txBody>
          <a:bodyPr/>
          <a:lstStyle/>
          <a:p>
            <a:fld id="{4295D728-DB23-1B4E-8CFC-9722BD71AF4C}" type="slidenum">
              <a:rPr lang="en-GB" smtClean="0"/>
              <a:t>66</a:t>
            </a:fld>
            <a:endParaRPr lang="en-GB"/>
          </a:p>
        </p:txBody>
      </p:sp>
    </p:spTree>
    <p:extLst>
      <p:ext uri="{BB962C8B-B14F-4D97-AF65-F5344CB8AC3E}">
        <p14:creationId xmlns:p14="http://schemas.microsoft.com/office/powerpoint/2010/main" val="19429152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great a moral cost to </a:t>
            </a:r>
            <a:r>
              <a:rPr lang="en-GB" dirty="0" err="1"/>
              <a:t>aaccept</a:t>
            </a:r>
            <a:endParaRPr lang="en-GB" dirty="0"/>
          </a:p>
        </p:txBody>
      </p:sp>
      <p:sp>
        <p:nvSpPr>
          <p:cNvPr id="4" name="Slide Number Placeholder 3"/>
          <p:cNvSpPr>
            <a:spLocks noGrp="1"/>
          </p:cNvSpPr>
          <p:nvPr>
            <p:ph type="sldNum" sz="quarter" idx="5"/>
          </p:nvPr>
        </p:nvSpPr>
        <p:spPr/>
        <p:txBody>
          <a:bodyPr/>
          <a:lstStyle/>
          <a:p>
            <a:fld id="{4295D728-DB23-1B4E-8CFC-9722BD71AF4C}" type="slidenum">
              <a:rPr lang="en-GB" smtClean="0"/>
              <a:t>67</a:t>
            </a:fld>
            <a:endParaRPr lang="en-GB"/>
          </a:p>
        </p:txBody>
      </p:sp>
    </p:spTree>
    <p:extLst>
      <p:ext uri="{BB962C8B-B14F-4D97-AF65-F5344CB8AC3E}">
        <p14:creationId xmlns:p14="http://schemas.microsoft.com/office/powerpoint/2010/main" val="1854396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Many states of course adopt a a complex and often contradictory mixture of such policies. </a:t>
            </a:r>
          </a:p>
        </p:txBody>
      </p:sp>
      <p:sp>
        <p:nvSpPr>
          <p:cNvPr id="4" name="Slide Number Placeholder 3"/>
          <p:cNvSpPr>
            <a:spLocks noGrp="1"/>
          </p:cNvSpPr>
          <p:nvPr>
            <p:ph type="sldNum" sz="quarter" idx="5"/>
          </p:nvPr>
        </p:nvSpPr>
        <p:spPr/>
        <p:txBody>
          <a:bodyPr/>
          <a:lstStyle/>
          <a:p>
            <a:fld id="{4295D728-DB23-1B4E-8CFC-9722BD71AF4C}" type="slidenum">
              <a:rPr lang="en-GB" smtClean="0"/>
              <a:t>5</a:t>
            </a:fld>
            <a:endParaRPr lang="en-GB"/>
          </a:p>
        </p:txBody>
      </p:sp>
    </p:spTree>
    <p:extLst>
      <p:ext uri="{BB962C8B-B14F-4D97-AF65-F5344CB8AC3E}">
        <p14:creationId xmlns:p14="http://schemas.microsoft.com/office/powerpoint/2010/main" val="9756181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035E2-B5CF-B309-8E44-451E3ECDAE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28D91E-AA94-8851-BF1C-52E04F18A7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27CC7C-1947-20E1-399F-EE016E242310}"/>
              </a:ext>
            </a:extLst>
          </p:cNvPr>
          <p:cNvSpPr>
            <a:spLocks noGrp="1"/>
          </p:cNvSpPr>
          <p:nvPr>
            <p:ph type="body" idx="1"/>
          </p:nvPr>
        </p:nvSpPr>
        <p:spPr/>
        <p:txBody>
          <a:bodyPr/>
          <a:lstStyle/>
          <a:p>
            <a:r>
              <a:rPr lang="en-GB" dirty="0"/>
              <a:t>Stats centrism skewed perspective. </a:t>
            </a:r>
          </a:p>
        </p:txBody>
      </p:sp>
      <p:sp>
        <p:nvSpPr>
          <p:cNvPr id="4" name="Slide Number Placeholder 3">
            <a:extLst>
              <a:ext uri="{FF2B5EF4-FFF2-40B4-BE49-F238E27FC236}">
                <a16:creationId xmlns:a16="http://schemas.microsoft.com/office/drawing/2014/main" id="{CDADD6A8-B30F-CA9D-36B5-0182B08DF144}"/>
              </a:ext>
            </a:extLst>
          </p:cNvPr>
          <p:cNvSpPr>
            <a:spLocks noGrp="1"/>
          </p:cNvSpPr>
          <p:nvPr>
            <p:ph type="sldNum" sz="quarter" idx="5"/>
          </p:nvPr>
        </p:nvSpPr>
        <p:spPr/>
        <p:txBody>
          <a:bodyPr/>
          <a:lstStyle/>
          <a:p>
            <a:fld id="{4295D728-DB23-1B4E-8CFC-9722BD71AF4C}" type="slidenum">
              <a:rPr lang="en-GB" smtClean="0"/>
              <a:t>68</a:t>
            </a:fld>
            <a:endParaRPr lang="en-GB"/>
          </a:p>
        </p:txBody>
      </p:sp>
    </p:spTree>
    <p:extLst>
      <p:ext uri="{BB962C8B-B14F-4D97-AF65-F5344CB8AC3E}">
        <p14:creationId xmlns:p14="http://schemas.microsoft.com/office/powerpoint/2010/main" val="32078839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will all be better off, </a:t>
            </a:r>
            <a:r>
              <a:rPr lang="en-GB" dirty="0" err="1"/>
              <a:t>moally</a:t>
            </a:r>
            <a:r>
              <a:rPr lang="en-GB" dirty="0"/>
              <a:t> and rationally justified in adhering to that commitment, rather than </a:t>
            </a:r>
            <a:r>
              <a:rPr lang="en-GB" dirty="0" err="1"/>
              <a:t>asquiseing</a:t>
            </a:r>
            <a:r>
              <a:rPr lang="en-GB" dirty="0"/>
              <a:t> into defeatist realism. </a:t>
            </a:r>
          </a:p>
        </p:txBody>
      </p:sp>
      <p:sp>
        <p:nvSpPr>
          <p:cNvPr id="4" name="Slide Number Placeholder 3"/>
          <p:cNvSpPr>
            <a:spLocks noGrp="1"/>
          </p:cNvSpPr>
          <p:nvPr>
            <p:ph type="sldNum" sz="quarter" idx="5"/>
          </p:nvPr>
        </p:nvSpPr>
        <p:spPr/>
        <p:txBody>
          <a:bodyPr/>
          <a:lstStyle/>
          <a:p>
            <a:fld id="{4295D728-DB23-1B4E-8CFC-9722BD71AF4C}" type="slidenum">
              <a:rPr lang="en-GB" smtClean="0"/>
              <a:t>70</a:t>
            </a:fld>
            <a:endParaRPr lang="en-GB"/>
          </a:p>
        </p:txBody>
      </p:sp>
    </p:spTree>
    <p:extLst>
      <p:ext uri="{BB962C8B-B14F-4D97-AF65-F5344CB8AC3E}">
        <p14:creationId xmlns:p14="http://schemas.microsoft.com/office/powerpoint/2010/main" val="2805505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Subject of extensive and </a:t>
            </a:r>
            <a:r>
              <a:rPr lang="en-GB" dirty="0" err="1"/>
              <a:t>votatile</a:t>
            </a:r>
            <a:r>
              <a:rPr lang="en-GB" dirty="0"/>
              <a:t> disagreement </a:t>
            </a:r>
          </a:p>
        </p:txBody>
      </p:sp>
      <p:sp>
        <p:nvSpPr>
          <p:cNvPr id="4" name="Slide Number Placeholder 3"/>
          <p:cNvSpPr>
            <a:spLocks noGrp="1"/>
          </p:cNvSpPr>
          <p:nvPr>
            <p:ph type="sldNum" sz="quarter" idx="5"/>
          </p:nvPr>
        </p:nvSpPr>
        <p:spPr/>
        <p:txBody>
          <a:bodyPr/>
          <a:lstStyle/>
          <a:p>
            <a:fld id="{4295D728-DB23-1B4E-8CFC-9722BD71AF4C}" type="slidenum">
              <a:rPr lang="en-GB" smtClean="0"/>
              <a:t>7</a:t>
            </a:fld>
            <a:endParaRPr lang="en-GB"/>
          </a:p>
        </p:txBody>
      </p:sp>
    </p:spTree>
    <p:extLst>
      <p:ext uri="{BB962C8B-B14F-4D97-AF65-F5344CB8AC3E}">
        <p14:creationId xmlns:p14="http://schemas.microsoft.com/office/powerpoint/2010/main" val="240640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aim of my recent </a:t>
            </a:r>
            <a:r>
              <a:rPr lang="en-GB" dirty="0" err="1"/>
              <a:t>reserach</a:t>
            </a:r>
            <a:r>
              <a:rPr lang="en-GB" dirty="0"/>
              <a:t> is to reach an understanding of what an ethical response towards refugees would, one that could carry widespread agreement, and one that could be realised. To do </a:t>
            </a:r>
            <a:r>
              <a:rPr lang="en-GB" dirty="0" err="1"/>
              <a:t>thisIve</a:t>
            </a:r>
            <a:r>
              <a:rPr lang="en-GB" dirty="0"/>
              <a:t> aimed to find out the obligations owed to refugees, which together would </a:t>
            </a:r>
            <a:r>
              <a:rPr lang="en-GB" dirty="0" err="1"/>
              <a:t>consistue</a:t>
            </a:r>
            <a:r>
              <a:rPr lang="en-GB" dirty="0"/>
              <a:t> an ethical response.  What I aim to do in this presentation is simply provide an overview of the analysis and findings of that research, in outlining how we arrive at an understanding of </a:t>
            </a:r>
            <a:r>
              <a:rPr lang="en-GB" dirty="0" err="1"/>
              <a:t>oblogations</a:t>
            </a:r>
            <a:r>
              <a:rPr lang="en-GB" dirty="0"/>
              <a:t> to refugees. </a:t>
            </a:r>
          </a:p>
        </p:txBody>
      </p:sp>
      <p:sp>
        <p:nvSpPr>
          <p:cNvPr id="4" name="Slide Number Placeholder 3"/>
          <p:cNvSpPr>
            <a:spLocks noGrp="1"/>
          </p:cNvSpPr>
          <p:nvPr>
            <p:ph type="sldNum" sz="quarter" idx="5"/>
          </p:nvPr>
        </p:nvSpPr>
        <p:spPr/>
        <p:txBody>
          <a:bodyPr/>
          <a:lstStyle/>
          <a:p>
            <a:fld id="{4295D728-DB23-1B4E-8CFC-9722BD71AF4C}" type="slidenum">
              <a:rPr lang="en-GB" smtClean="0"/>
              <a:t>8</a:t>
            </a:fld>
            <a:endParaRPr lang="en-GB"/>
          </a:p>
        </p:txBody>
      </p:sp>
    </p:spTree>
    <p:extLst>
      <p:ext uri="{BB962C8B-B14F-4D97-AF65-F5344CB8AC3E}">
        <p14:creationId xmlns:p14="http://schemas.microsoft.com/office/powerpoint/2010/main" val="12636334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Many accounts of obligations to refugees in moral and political philosophy adopts what can be called a state </a:t>
            </a:r>
            <a:r>
              <a:rPr lang="en-GB" dirty="0" err="1"/>
              <a:t>centered</a:t>
            </a:r>
            <a:r>
              <a:rPr lang="en-GB" dirty="0"/>
              <a:t> approach to understanding obligations to refugees. </a:t>
            </a:r>
          </a:p>
        </p:txBody>
      </p:sp>
      <p:sp>
        <p:nvSpPr>
          <p:cNvPr id="4" name="Slide Number Placeholder 3"/>
          <p:cNvSpPr>
            <a:spLocks noGrp="1"/>
          </p:cNvSpPr>
          <p:nvPr>
            <p:ph type="sldNum" sz="quarter" idx="5"/>
          </p:nvPr>
        </p:nvSpPr>
        <p:spPr/>
        <p:txBody>
          <a:bodyPr/>
          <a:lstStyle/>
          <a:p>
            <a:fld id="{4295D728-DB23-1B4E-8CFC-9722BD71AF4C}" type="slidenum">
              <a:rPr lang="en-GB" smtClean="0"/>
              <a:t>11</a:t>
            </a:fld>
            <a:endParaRPr lang="en-GB"/>
          </a:p>
        </p:txBody>
      </p:sp>
    </p:spTree>
    <p:extLst>
      <p:ext uri="{BB962C8B-B14F-4D97-AF65-F5344CB8AC3E}">
        <p14:creationId xmlns:p14="http://schemas.microsoft.com/office/powerpoint/2010/main" val="1732863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Identifies morally relevant considerations </a:t>
            </a:r>
          </a:p>
          <a:p>
            <a:endParaRPr lang="en-GB" dirty="0"/>
          </a:p>
        </p:txBody>
      </p:sp>
      <p:sp>
        <p:nvSpPr>
          <p:cNvPr id="4" name="Slide Number Placeholder 3"/>
          <p:cNvSpPr>
            <a:spLocks noGrp="1"/>
          </p:cNvSpPr>
          <p:nvPr>
            <p:ph type="sldNum" sz="quarter" idx="5"/>
          </p:nvPr>
        </p:nvSpPr>
        <p:spPr/>
        <p:txBody>
          <a:bodyPr/>
          <a:lstStyle/>
          <a:p>
            <a:fld id="{4295D728-DB23-1B4E-8CFC-9722BD71AF4C}" type="slidenum">
              <a:rPr lang="en-GB" smtClean="0"/>
              <a:t>12</a:t>
            </a:fld>
            <a:endParaRPr lang="en-GB"/>
          </a:p>
        </p:txBody>
      </p:sp>
    </p:spTree>
    <p:extLst>
      <p:ext uri="{BB962C8B-B14F-4D97-AF65-F5344CB8AC3E}">
        <p14:creationId xmlns:p14="http://schemas.microsoft.com/office/powerpoint/2010/main" val="21481080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Humanitarian, Samaritan, solidarity duties </a:t>
            </a:r>
          </a:p>
          <a:p>
            <a:endParaRPr lang="en-GB" dirty="0"/>
          </a:p>
        </p:txBody>
      </p:sp>
      <p:sp>
        <p:nvSpPr>
          <p:cNvPr id="4" name="Slide Number Placeholder 3"/>
          <p:cNvSpPr>
            <a:spLocks noGrp="1"/>
          </p:cNvSpPr>
          <p:nvPr>
            <p:ph type="sldNum" sz="quarter" idx="5"/>
          </p:nvPr>
        </p:nvSpPr>
        <p:spPr/>
        <p:txBody>
          <a:bodyPr/>
          <a:lstStyle/>
          <a:p>
            <a:fld id="{4295D728-DB23-1B4E-8CFC-9722BD71AF4C}" type="slidenum">
              <a:rPr lang="en-GB" smtClean="0"/>
              <a:t>15</a:t>
            </a:fld>
            <a:endParaRPr lang="en-GB"/>
          </a:p>
        </p:txBody>
      </p:sp>
    </p:spTree>
    <p:extLst>
      <p:ext uri="{BB962C8B-B14F-4D97-AF65-F5344CB8AC3E}">
        <p14:creationId xmlns:p14="http://schemas.microsoft.com/office/powerpoint/2010/main" val="3402314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295D728-DB23-1B4E-8CFC-9722BD71AF4C}" type="slidenum">
              <a:rPr lang="en-GB" smtClean="0"/>
              <a:t>23</a:t>
            </a:fld>
            <a:endParaRPr lang="en-GB"/>
          </a:p>
        </p:txBody>
      </p:sp>
    </p:spTree>
    <p:extLst>
      <p:ext uri="{BB962C8B-B14F-4D97-AF65-F5344CB8AC3E}">
        <p14:creationId xmlns:p14="http://schemas.microsoft.com/office/powerpoint/2010/main" val="40236037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Prison like complexes, deny free movement, degrading conditions, and mental health deterioration. </a:t>
            </a:r>
          </a:p>
        </p:txBody>
      </p:sp>
      <p:sp>
        <p:nvSpPr>
          <p:cNvPr id="4" name="Slide Number Placeholder 3"/>
          <p:cNvSpPr>
            <a:spLocks noGrp="1"/>
          </p:cNvSpPr>
          <p:nvPr>
            <p:ph type="sldNum" sz="quarter" idx="5"/>
          </p:nvPr>
        </p:nvSpPr>
        <p:spPr/>
        <p:txBody>
          <a:bodyPr/>
          <a:lstStyle/>
          <a:p>
            <a:fld id="{4295D728-DB23-1B4E-8CFC-9722BD71AF4C}" type="slidenum">
              <a:rPr lang="en-GB" smtClean="0"/>
              <a:t>28</a:t>
            </a:fld>
            <a:endParaRPr lang="en-GB"/>
          </a:p>
        </p:txBody>
      </p:sp>
    </p:spTree>
    <p:extLst>
      <p:ext uri="{BB962C8B-B14F-4D97-AF65-F5344CB8AC3E}">
        <p14:creationId xmlns:p14="http://schemas.microsoft.com/office/powerpoint/2010/main" val="2490427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AA5CA76-D7E7-1C4B-946C-061CCA799FDE}" type="datetimeFigureOut">
              <a:rPr lang="en-GB" smtClean="0"/>
              <a:t>04/03/2026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38254F-5FB0-934A-BC9C-2D63C409F652}" type="slidenum">
              <a:rPr lang="en-GB" smtClean="0"/>
              <a:t>‹#›</a:t>
            </a:fld>
            <a:endParaRPr lang="en-GB"/>
          </a:p>
        </p:txBody>
      </p:sp>
    </p:spTree>
    <p:extLst>
      <p:ext uri="{BB962C8B-B14F-4D97-AF65-F5344CB8AC3E}">
        <p14:creationId xmlns:p14="http://schemas.microsoft.com/office/powerpoint/2010/main" val="926881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AA5CA76-D7E7-1C4B-946C-061CCA799FDE}" type="datetimeFigureOut">
              <a:rPr lang="en-GB" smtClean="0"/>
              <a:t>04/03/2026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38254F-5FB0-934A-BC9C-2D63C409F652}" type="slidenum">
              <a:rPr lang="en-GB" smtClean="0"/>
              <a:t>‹#›</a:t>
            </a:fld>
            <a:endParaRPr lang="en-GB"/>
          </a:p>
        </p:txBody>
      </p:sp>
    </p:spTree>
    <p:extLst>
      <p:ext uri="{BB962C8B-B14F-4D97-AF65-F5344CB8AC3E}">
        <p14:creationId xmlns:p14="http://schemas.microsoft.com/office/powerpoint/2010/main" val="3172287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AA5CA76-D7E7-1C4B-946C-061CCA799FDE}" type="datetimeFigureOut">
              <a:rPr lang="en-GB" smtClean="0"/>
              <a:t>04/03/2026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38254F-5FB0-934A-BC9C-2D63C409F652}" type="slidenum">
              <a:rPr lang="en-GB" smtClean="0"/>
              <a:t>‹#›</a:t>
            </a:fld>
            <a:endParaRPr lang="en-GB"/>
          </a:p>
        </p:txBody>
      </p:sp>
    </p:spTree>
    <p:extLst>
      <p:ext uri="{BB962C8B-B14F-4D97-AF65-F5344CB8AC3E}">
        <p14:creationId xmlns:p14="http://schemas.microsoft.com/office/powerpoint/2010/main" val="4114538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AA5CA76-D7E7-1C4B-946C-061CCA799FDE}" type="datetimeFigureOut">
              <a:rPr lang="en-GB" smtClean="0"/>
              <a:t>04/03/2026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38254F-5FB0-934A-BC9C-2D63C409F652}" type="slidenum">
              <a:rPr lang="en-GB" smtClean="0"/>
              <a:t>‹#›</a:t>
            </a:fld>
            <a:endParaRPr lang="en-GB"/>
          </a:p>
        </p:txBody>
      </p:sp>
    </p:spTree>
    <p:extLst>
      <p:ext uri="{BB962C8B-B14F-4D97-AF65-F5344CB8AC3E}">
        <p14:creationId xmlns:p14="http://schemas.microsoft.com/office/powerpoint/2010/main" val="271170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AA5CA76-D7E7-1C4B-946C-061CCA799FDE}" type="datetimeFigureOut">
              <a:rPr lang="en-GB" smtClean="0"/>
              <a:t>04/03/2026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38254F-5FB0-934A-BC9C-2D63C409F652}" type="slidenum">
              <a:rPr lang="en-GB" smtClean="0"/>
              <a:t>‹#›</a:t>
            </a:fld>
            <a:endParaRPr lang="en-GB"/>
          </a:p>
        </p:txBody>
      </p:sp>
    </p:spTree>
    <p:extLst>
      <p:ext uri="{BB962C8B-B14F-4D97-AF65-F5344CB8AC3E}">
        <p14:creationId xmlns:p14="http://schemas.microsoft.com/office/powerpoint/2010/main" val="2371569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1AA5CA76-D7E7-1C4B-946C-061CCA799FDE}" type="datetimeFigureOut">
              <a:rPr lang="en-GB" smtClean="0"/>
              <a:t>04/03/2026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38254F-5FB0-934A-BC9C-2D63C409F652}" type="slidenum">
              <a:rPr lang="en-GB" smtClean="0"/>
              <a:t>‹#›</a:t>
            </a:fld>
            <a:endParaRPr lang="en-GB"/>
          </a:p>
        </p:txBody>
      </p:sp>
    </p:spTree>
    <p:extLst>
      <p:ext uri="{BB962C8B-B14F-4D97-AF65-F5344CB8AC3E}">
        <p14:creationId xmlns:p14="http://schemas.microsoft.com/office/powerpoint/2010/main" val="3542966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1AA5CA76-D7E7-1C4B-946C-061CCA799FDE}" type="datetimeFigureOut">
              <a:rPr lang="en-GB" smtClean="0"/>
              <a:t>04/03/2026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938254F-5FB0-934A-BC9C-2D63C409F652}" type="slidenum">
              <a:rPr lang="en-GB" smtClean="0"/>
              <a:t>‹#›</a:t>
            </a:fld>
            <a:endParaRPr lang="en-GB"/>
          </a:p>
        </p:txBody>
      </p:sp>
    </p:spTree>
    <p:extLst>
      <p:ext uri="{BB962C8B-B14F-4D97-AF65-F5344CB8AC3E}">
        <p14:creationId xmlns:p14="http://schemas.microsoft.com/office/powerpoint/2010/main" val="2215805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1AA5CA76-D7E7-1C4B-946C-061CCA799FDE}" type="datetimeFigureOut">
              <a:rPr lang="en-GB" smtClean="0"/>
              <a:t>04/03/2026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938254F-5FB0-934A-BC9C-2D63C409F652}" type="slidenum">
              <a:rPr lang="en-GB" smtClean="0"/>
              <a:t>‹#›</a:t>
            </a:fld>
            <a:endParaRPr lang="en-GB"/>
          </a:p>
        </p:txBody>
      </p:sp>
    </p:spTree>
    <p:extLst>
      <p:ext uri="{BB962C8B-B14F-4D97-AF65-F5344CB8AC3E}">
        <p14:creationId xmlns:p14="http://schemas.microsoft.com/office/powerpoint/2010/main" val="510357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A5CA76-D7E7-1C4B-946C-061CCA799FDE}" type="datetimeFigureOut">
              <a:rPr lang="en-GB" smtClean="0"/>
              <a:t>04/03/2026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938254F-5FB0-934A-BC9C-2D63C409F652}" type="slidenum">
              <a:rPr lang="en-GB" smtClean="0"/>
              <a:t>‹#›</a:t>
            </a:fld>
            <a:endParaRPr lang="en-GB"/>
          </a:p>
        </p:txBody>
      </p:sp>
    </p:spTree>
    <p:extLst>
      <p:ext uri="{BB962C8B-B14F-4D97-AF65-F5344CB8AC3E}">
        <p14:creationId xmlns:p14="http://schemas.microsoft.com/office/powerpoint/2010/main" val="2102358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1AA5CA76-D7E7-1C4B-946C-061CCA799FDE}" type="datetimeFigureOut">
              <a:rPr lang="en-GB" smtClean="0"/>
              <a:t>04/03/2026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38254F-5FB0-934A-BC9C-2D63C409F652}" type="slidenum">
              <a:rPr lang="en-GB" smtClean="0"/>
              <a:t>‹#›</a:t>
            </a:fld>
            <a:endParaRPr lang="en-GB"/>
          </a:p>
        </p:txBody>
      </p:sp>
    </p:spTree>
    <p:extLst>
      <p:ext uri="{BB962C8B-B14F-4D97-AF65-F5344CB8AC3E}">
        <p14:creationId xmlns:p14="http://schemas.microsoft.com/office/powerpoint/2010/main" val="3813450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1AA5CA76-D7E7-1C4B-946C-061CCA799FDE}" type="datetimeFigureOut">
              <a:rPr lang="en-GB" smtClean="0"/>
              <a:t>04/03/2026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38254F-5FB0-934A-BC9C-2D63C409F652}" type="slidenum">
              <a:rPr lang="en-GB" smtClean="0"/>
              <a:t>‹#›</a:t>
            </a:fld>
            <a:endParaRPr lang="en-GB"/>
          </a:p>
        </p:txBody>
      </p:sp>
    </p:spTree>
    <p:extLst>
      <p:ext uri="{BB962C8B-B14F-4D97-AF65-F5344CB8AC3E}">
        <p14:creationId xmlns:p14="http://schemas.microsoft.com/office/powerpoint/2010/main" val="2410876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1AA5CA76-D7E7-1C4B-946C-061CCA799FDE}" type="datetimeFigureOut">
              <a:rPr lang="en-GB" smtClean="0"/>
              <a:t>04/03/2026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6938254F-5FB0-934A-BC9C-2D63C409F652}" type="slidenum">
              <a:rPr lang="en-GB" smtClean="0"/>
              <a:t>‹#›</a:t>
            </a:fld>
            <a:endParaRPr lang="en-GB"/>
          </a:p>
        </p:txBody>
      </p:sp>
    </p:spTree>
    <p:extLst>
      <p:ext uri="{BB962C8B-B14F-4D97-AF65-F5344CB8AC3E}">
        <p14:creationId xmlns:p14="http://schemas.microsoft.com/office/powerpoint/2010/main" val="160552790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7E620-E164-BC4A-CDD7-708E65C61132}"/>
              </a:ext>
            </a:extLst>
          </p:cNvPr>
          <p:cNvSpPr>
            <a:spLocks noGrp="1"/>
          </p:cNvSpPr>
          <p:nvPr>
            <p:ph type="ctrTitle"/>
          </p:nvPr>
        </p:nvSpPr>
        <p:spPr/>
        <p:txBody>
          <a:bodyPr/>
          <a:lstStyle/>
          <a:p>
            <a:r>
              <a:rPr lang="en-GB" dirty="0"/>
              <a:t>Grounding an Ethical Response to Refugees</a:t>
            </a:r>
          </a:p>
        </p:txBody>
      </p:sp>
      <p:sp>
        <p:nvSpPr>
          <p:cNvPr id="3" name="Subtitle 2">
            <a:extLst>
              <a:ext uri="{FF2B5EF4-FFF2-40B4-BE49-F238E27FC236}">
                <a16:creationId xmlns:a16="http://schemas.microsoft.com/office/drawing/2014/main" id="{7AABE0D4-4D25-E194-0033-4E81036BE12A}"/>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12659468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990C7-2E61-39C5-BE6C-9CDE5E7238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C140E8-E6FC-D7EA-4D16-E7A551E9CA3E}"/>
              </a:ext>
            </a:extLst>
          </p:cNvPr>
          <p:cNvSpPr>
            <a:spLocks noGrp="1"/>
          </p:cNvSpPr>
          <p:nvPr>
            <p:ph type="title"/>
          </p:nvPr>
        </p:nvSpPr>
        <p:spPr/>
        <p:txBody>
          <a:bodyPr/>
          <a:lstStyle/>
          <a:p>
            <a:r>
              <a:rPr lang="en-GB" dirty="0"/>
              <a:t>Structure </a:t>
            </a:r>
          </a:p>
        </p:txBody>
      </p:sp>
      <p:sp>
        <p:nvSpPr>
          <p:cNvPr id="3" name="Content Placeholder 2">
            <a:extLst>
              <a:ext uri="{FF2B5EF4-FFF2-40B4-BE49-F238E27FC236}">
                <a16:creationId xmlns:a16="http://schemas.microsoft.com/office/drawing/2014/main" id="{E20B0DB6-93D3-352C-C01A-10124719C101}"/>
              </a:ext>
            </a:extLst>
          </p:cNvPr>
          <p:cNvSpPr>
            <a:spLocks noGrp="1"/>
          </p:cNvSpPr>
          <p:nvPr>
            <p:ph idx="1"/>
          </p:nvPr>
        </p:nvSpPr>
        <p:spPr/>
        <p:txBody>
          <a:bodyPr/>
          <a:lstStyle/>
          <a:p>
            <a:r>
              <a:rPr lang="en-GB" dirty="0">
                <a:solidFill>
                  <a:srgbClr val="FF0000"/>
                </a:solidFill>
              </a:rPr>
              <a:t>Approaches to Understanding Obligations to Refugees </a:t>
            </a:r>
          </a:p>
          <a:p>
            <a:r>
              <a:rPr lang="en-GB" dirty="0"/>
              <a:t>State Practices Used in Response to Refugees: Negative Duties</a:t>
            </a:r>
          </a:p>
          <a:p>
            <a:r>
              <a:rPr lang="en-GB" dirty="0"/>
              <a:t>Harms and Injustices of Displacement: Positive Duties </a:t>
            </a:r>
          </a:p>
          <a:p>
            <a:r>
              <a:rPr lang="en-GB" dirty="0"/>
              <a:t>The Possibility of an Ethical Response </a:t>
            </a:r>
          </a:p>
        </p:txBody>
      </p:sp>
    </p:spTree>
    <p:extLst>
      <p:ext uri="{BB962C8B-B14F-4D97-AF65-F5344CB8AC3E}">
        <p14:creationId xmlns:p14="http://schemas.microsoft.com/office/powerpoint/2010/main" val="179919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EA846-3791-71A0-7E95-C82F3029417A}"/>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58B0CD0B-104B-27D4-DA43-0551204A3CA0}"/>
              </a:ext>
            </a:extLst>
          </p:cNvPr>
          <p:cNvSpPr>
            <a:spLocks noGrp="1"/>
          </p:cNvSpPr>
          <p:nvPr>
            <p:ph idx="1"/>
          </p:nvPr>
        </p:nvSpPr>
        <p:spPr/>
        <p:txBody>
          <a:bodyPr/>
          <a:lstStyle/>
          <a:p>
            <a:pPr marL="0" indent="0" algn="just">
              <a:buNone/>
            </a:pPr>
            <a:r>
              <a:rPr lang="en-GB" dirty="0"/>
              <a:t>State-Centred Approach to understanding obligations to refugees:</a:t>
            </a:r>
          </a:p>
          <a:p>
            <a:pPr algn="just"/>
            <a:r>
              <a:rPr lang="en-GB" dirty="0"/>
              <a:t>Northern state (and state’s perspective) as primary site of normative analysis</a:t>
            </a:r>
          </a:p>
          <a:p>
            <a:pPr lvl="1" algn="just"/>
            <a:r>
              <a:rPr lang="en-GB" dirty="0"/>
              <a:t>What obligations would this state have when faced with presence of refugees seeking safety?</a:t>
            </a:r>
          </a:p>
          <a:p>
            <a:pPr lvl="1" algn="just"/>
            <a:r>
              <a:rPr lang="en-GB" dirty="0"/>
              <a:t>What ‘costs’ to the state are acceptable? </a:t>
            </a:r>
          </a:p>
          <a:p>
            <a:pPr lvl="1" algn="just"/>
            <a:r>
              <a:rPr lang="en-GB" dirty="0"/>
              <a:t>How should states facilitate ‘burden sharing’ of refugee protection? </a:t>
            </a:r>
          </a:p>
          <a:p>
            <a:pPr lvl="1" algn="just"/>
            <a:r>
              <a:rPr lang="en-GB" dirty="0"/>
              <a:t>How many ought a given state to take in before it has taken ‘its fair share’? </a:t>
            </a:r>
          </a:p>
          <a:p>
            <a:pPr lvl="1"/>
            <a:endParaRPr lang="en-GB" dirty="0"/>
          </a:p>
          <a:p>
            <a:pPr marL="0" indent="0">
              <a:buNone/>
            </a:pPr>
            <a:endParaRPr lang="en-GB" dirty="0"/>
          </a:p>
        </p:txBody>
      </p:sp>
    </p:spTree>
    <p:extLst>
      <p:ext uri="{BB962C8B-B14F-4D97-AF65-F5344CB8AC3E}">
        <p14:creationId xmlns:p14="http://schemas.microsoft.com/office/powerpoint/2010/main" val="2154167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850D19-2DD3-B165-B8C8-98ACA8C41406}"/>
              </a:ext>
            </a:extLst>
          </p:cNvPr>
          <p:cNvSpPr>
            <a:spLocks noGrp="1"/>
          </p:cNvSpPr>
          <p:nvPr>
            <p:ph idx="1"/>
          </p:nvPr>
        </p:nvSpPr>
        <p:spPr>
          <a:xfrm>
            <a:off x="838200" y="1415317"/>
            <a:ext cx="10515600" cy="4351338"/>
          </a:xfrm>
        </p:spPr>
        <p:txBody>
          <a:bodyPr/>
          <a:lstStyle/>
          <a:p>
            <a:pPr marL="0" indent="0" algn="just">
              <a:buNone/>
            </a:pPr>
            <a:r>
              <a:rPr lang="en-GB" dirty="0"/>
              <a:t>Refugee-Centred Approach to understanding obligations to refugees</a:t>
            </a:r>
          </a:p>
          <a:p>
            <a:pPr algn="just"/>
            <a:r>
              <a:rPr lang="en-GB" dirty="0"/>
              <a:t>Situation and experience of refugees as primary site of normative analysis </a:t>
            </a:r>
          </a:p>
          <a:p>
            <a:pPr lvl="1" algn="just"/>
            <a:r>
              <a:rPr lang="en-GB" dirty="0"/>
              <a:t>What are the experiences and barriers refugees face when seeking protection? </a:t>
            </a:r>
          </a:p>
          <a:p>
            <a:pPr lvl="1" algn="just"/>
            <a:r>
              <a:rPr lang="en-GB" dirty="0"/>
              <a:t>What are the specific harms and injustices that refugees endure as a result of, and during, displacement? </a:t>
            </a:r>
          </a:p>
          <a:p>
            <a:pPr lvl="1" algn="just"/>
            <a:r>
              <a:rPr lang="en-GB" dirty="0"/>
              <a:t>What would be required for those harms and injustices to be addressed?</a:t>
            </a:r>
          </a:p>
        </p:txBody>
      </p:sp>
    </p:spTree>
    <p:extLst>
      <p:ext uri="{BB962C8B-B14F-4D97-AF65-F5344CB8AC3E}">
        <p14:creationId xmlns:p14="http://schemas.microsoft.com/office/powerpoint/2010/main" val="3226240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6B071-5251-24EA-5EFA-50E9330A3D3E}"/>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A9B7D70E-2EF9-3A0A-FFA2-A93B851AE586}"/>
              </a:ext>
            </a:extLst>
          </p:cNvPr>
          <p:cNvSpPr>
            <a:spLocks noGrp="1"/>
          </p:cNvSpPr>
          <p:nvPr>
            <p:ph idx="1"/>
          </p:nvPr>
        </p:nvSpPr>
        <p:spPr/>
        <p:txBody>
          <a:bodyPr/>
          <a:lstStyle/>
          <a:p>
            <a:pPr marL="0" indent="0" algn="just">
              <a:buNone/>
            </a:pPr>
            <a:r>
              <a:rPr lang="en-GB" dirty="0"/>
              <a:t>The Duty of Rescue Approach: </a:t>
            </a:r>
          </a:p>
          <a:p>
            <a:pPr algn="just"/>
            <a:r>
              <a:rPr lang="en-GB" dirty="0"/>
              <a:t>Northern States are innocent bystanders overlooking the harms of global refugee displacement unfold, and these states have moral obligations to rescue refugees from these harms at least if they can do so at little cost to themselves.  </a:t>
            </a:r>
          </a:p>
        </p:txBody>
      </p:sp>
    </p:spTree>
    <p:extLst>
      <p:ext uri="{BB962C8B-B14F-4D97-AF65-F5344CB8AC3E}">
        <p14:creationId xmlns:p14="http://schemas.microsoft.com/office/powerpoint/2010/main" val="561422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FDBDA5-6023-A83C-9149-A1C34AA9E0E3}"/>
              </a:ext>
            </a:extLst>
          </p:cNvPr>
          <p:cNvSpPr>
            <a:spLocks noGrp="1"/>
          </p:cNvSpPr>
          <p:nvPr>
            <p:ph idx="1"/>
          </p:nvPr>
        </p:nvSpPr>
        <p:spPr>
          <a:xfrm>
            <a:off x="838200" y="1253331"/>
            <a:ext cx="10515600" cy="4351338"/>
          </a:xfrm>
        </p:spPr>
        <p:txBody>
          <a:bodyPr>
            <a:normAutofit/>
          </a:bodyPr>
          <a:lstStyle/>
          <a:p>
            <a:pPr marL="0" indent="0" algn="just">
              <a:buNone/>
            </a:pPr>
            <a:r>
              <a:rPr lang="en-GB" dirty="0"/>
              <a:t>Refugee-Centred Approach reveals limitations of dominant Duty of Rescue Approach: it does not sufficiently engage with two morally significant features of contemporary refugee displacement:  </a:t>
            </a:r>
          </a:p>
          <a:p>
            <a:pPr marL="514350" indent="-514350" algn="just">
              <a:buAutoNum type="arabicParenR"/>
            </a:pPr>
            <a:r>
              <a:rPr lang="en-GB" dirty="0"/>
              <a:t>Northern States use a variety or policies and practices in response to refugees whilst displaced, that result in mental and physical suffering and human rights violations. </a:t>
            </a:r>
          </a:p>
          <a:p>
            <a:pPr lvl="1" algn="just"/>
            <a:r>
              <a:rPr lang="en-GB" b="1" dirty="0"/>
              <a:t>Negative duties to refugees </a:t>
            </a:r>
          </a:p>
          <a:p>
            <a:pPr marL="514350" indent="-514350" algn="just">
              <a:buAutoNum type="arabicParenR"/>
            </a:pPr>
            <a:r>
              <a:rPr lang="en-GB" dirty="0"/>
              <a:t>Refugees endure normatively significant harms and injustices both in the causes of, and during, their displacement. </a:t>
            </a:r>
          </a:p>
          <a:p>
            <a:pPr lvl="1"/>
            <a:r>
              <a:rPr lang="en-GB" b="1" dirty="0"/>
              <a:t>Positive duties to refugees </a:t>
            </a:r>
          </a:p>
        </p:txBody>
      </p:sp>
    </p:spTree>
    <p:extLst>
      <p:ext uri="{BB962C8B-B14F-4D97-AF65-F5344CB8AC3E}">
        <p14:creationId xmlns:p14="http://schemas.microsoft.com/office/powerpoint/2010/main" val="1916967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6173E7-5A31-3BFE-14CC-59E76514F9B4}"/>
              </a:ext>
            </a:extLst>
          </p:cNvPr>
          <p:cNvSpPr>
            <a:spLocks noGrp="1"/>
          </p:cNvSpPr>
          <p:nvPr>
            <p:ph idx="1"/>
          </p:nvPr>
        </p:nvSpPr>
        <p:spPr>
          <a:xfrm>
            <a:off x="838200" y="844062"/>
            <a:ext cx="10515600" cy="5332901"/>
          </a:xfrm>
        </p:spPr>
        <p:txBody>
          <a:bodyPr>
            <a:normAutofit/>
          </a:bodyPr>
          <a:lstStyle/>
          <a:p>
            <a:pPr algn="just"/>
            <a:r>
              <a:rPr lang="en-GB" dirty="0"/>
              <a:t>Negative duties/obligations: an agent’s obligations not to harm, or violate the rights of, others. </a:t>
            </a:r>
          </a:p>
          <a:p>
            <a:pPr lvl="1" algn="just"/>
            <a:r>
              <a:rPr lang="en-GB" dirty="0" err="1"/>
              <a:t>E.g</a:t>
            </a:r>
            <a:r>
              <a:rPr lang="en-GB" dirty="0"/>
              <a:t> duties not to violate right against torture</a:t>
            </a:r>
          </a:p>
          <a:p>
            <a:pPr algn="just"/>
            <a:r>
              <a:rPr lang="en-GB" dirty="0"/>
              <a:t>Positive duties/obligations: an agent’s obligations to assist, or otherwise provide a benefit to, others. </a:t>
            </a:r>
          </a:p>
          <a:p>
            <a:pPr lvl="1" algn="just"/>
            <a:r>
              <a:rPr lang="en-GB" dirty="0" err="1"/>
              <a:t>E.g</a:t>
            </a:r>
            <a:r>
              <a:rPr lang="en-GB" dirty="0"/>
              <a:t> duty to save another person from torture </a:t>
            </a:r>
          </a:p>
          <a:p>
            <a:pPr algn="just"/>
            <a:r>
              <a:rPr lang="en-GB" dirty="0"/>
              <a:t>Negative duties &gt; Positive duties </a:t>
            </a:r>
          </a:p>
          <a:p>
            <a:pPr algn="just"/>
            <a:endParaRPr lang="en-GB" dirty="0"/>
          </a:p>
          <a:p>
            <a:pPr algn="just"/>
            <a:r>
              <a:rPr lang="en-GB" dirty="0"/>
              <a:t>Based on </a:t>
            </a:r>
            <a:r>
              <a:rPr lang="en-GB" i="1" dirty="0"/>
              <a:t>basic normative commitments </a:t>
            </a:r>
          </a:p>
          <a:p>
            <a:pPr lvl="1" algn="just"/>
            <a:r>
              <a:rPr lang="en-GB" dirty="0"/>
              <a:t>Endorsed by all plausible normative ethical theories, ethical tenets of religious doctrines, and commitments of common morality across overlapping consensus of reasonable comprehensive doctrines. </a:t>
            </a:r>
          </a:p>
        </p:txBody>
      </p:sp>
    </p:spTree>
    <p:extLst>
      <p:ext uri="{BB962C8B-B14F-4D97-AF65-F5344CB8AC3E}">
        <p14:creationId xmlns:p14="http://schemas.microsoft.com/office/powerpoint/2010/main" val="3599320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95DE54-7F1D-7639-66B2-1DCAFE3D0D54}"/>
              </a:ext>
            </a:extLst>
          </p:cNvPr>
          <p:cNvSpPr>
            <a:spLocks noGrp="1"/>
          </p:cNvSpPr>
          <p:nvPr>
            <p:ph idx="1"/>
          </p:nvPr>
        </p:nvSpPr>
        <p:spPr>
          <a:xfrm>
            <a:off x="838200" y="1253331"/>
            <a:ext cx="10515600" cy="4351338"/>
          </a:xfrm>
        </p:spPr>
        <p:txBody>
          <a:bodyPr/>
          <a:lstStyle/>
          <a:p>
            <a:pPr marL="0" indent="0">
              <a:buNone/>
            </a:pPr>
            <a:endParaRPr lang="en-GB" dirty="0"/>
          </a:p>
          <a:p>
            <a:pPr marL="0" indent="0" algn="ctr">
              <a:buNone/>
            </a:pPr>
            <a:r>
              <a:rPr lang="en-GB" dirty="0"/>
              <a:t>States’ negative and positive duties will form the components of an ethical response to refugees </a:t>
            </a:r>
          </a:p>
        </p:txBody>
      </p:sp>
    </p:spTree>
    <p:extLst>
      <p:ext uri="{BB962C8B-B14F-4D97-AF65-F5344CB8AC3E}">
        <p14:creationId xmlns:p14="http://schemas.microsoft.com/office/powerpoint/2010/main" val="5309393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9970F-D63F-86C3-335E-2A2229F759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AEF100-18EB-FA70-0D7E-97C3A13AB1DC}"/>
              </a:ext>
            </a:extLst>
          </p:cNvPr>
          <p:cNvSpPr>
            <a:spLocks noGrp="1"/>
          </p:cNvSpPr>
          <p:nvPr>
            <p:ph type="title"/>
          </p:nvPr>
        </p:nvSpPr>
        <p:spPr/>
        <p:txBody>
          <a:bodyPr/>
          <a:lstStyle/>
          <a:p>
            <a:r>
              <a:rPr lang="en-GB" dirty="0"/>
              <a:t>Structure </a:t>
            </a:r>
          </a:p>
        </p:txBody>
      </p:sp>
      <p:sp>
        <p:nvSpPr>
          <p:cNvPr id="3" name="Content Placeholder 2">
            <a:extLst>
              <a:ext uri="{FF2B5EF4-FFF2-40B4-BE49-F238E27FC236}">
                <a16:creationId xmlns:a16="http://schemas.microsoft.com/office/drawing/2014/main" id="{BF2679FB-01C7-6CA7-C636-1C982E0DF7E7}"/>
              </a:ext>
            </a:extLst>
          </p:cNvPr>
          <p:cNvSpPr>
            <a:spLocks noGrp="1"/>
          </p:cNvSpPr>
          <p:nvPr>
            <p:ph idx="1"/>
          </p:nvPr>
        </p:nvSpPr>
        <p:spPr/>
        <p:txBody>
          <a:bodyPr/>
          <a:lstStyle/>
          <a:p>
            <a:r>
              <a:rPr lang="en-GB" dirty="0"/>
              <a:t>Approaches to Understanding Obligations to Refugees </a:t>
            </a:r>
          </a:p>
          <a:p>
            <a:r>
              <a:rPr lang="en-GB" dirty="0">
                <a:solidFill>
                  <a:srgbClr val="FF0000"/>
                </a:solidFill>
              </a:rPr>
              <a:t>State Practices Used in Response to Refugees: Negative Duties</a:t>
            </a:r>
          </a:p>
          <a:p>
            <a:r>
              <a:rPr lang="en-GB" dirty="0"/>
              <a:t>Harms and Injustices of Displacement: Positive Duties </a:t>
            </a:r>
          </a:p>
          <a:p>
            <a:r>
              <a:rPr lang="en-GB" dirty="0"/>
              <a:t>The Possibility of an Ethical Response </a:t>
            </a:r>
          </a:p>
        </p:txBody>
      </p:sp>
    </p:spTree>
    <p:extLst>
      <p:ext uri="{BB962C8B-B14F-4D97-AF65-F5344CB8AC3E}">
        <p14:creationId xmlns:p14="http://schemas.microsoft.com/office/powerpoint/2010/main" val="9476217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BA061-B02C-B3B3-77A2-FD3AB5120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89A121-6074-8C40-B898-7759B76DA553}"/>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AE78612D-3CFB-AB0E-F493-53C900AFED09}"/>
              </a:ext>
            </a:extLst>
          </p:cNvPr>
          <p:cNvSpPr>
            <a:spLocks noGrp="1"/>
          </p:cNvSpPr>
          <p:nvPr>
            <p:ph idx="1"/>
          </p:nvPr>
        </p:nvSpPr>
        <p:spPr/>
        <p:txBody>
          <a:bodyPr/>
          <a:lstStyle/>
          <a:p>
            <a:pPr marL="0" indent="0" algn="just">
              <a:buNone/>
            </a:pPr>
            <a:r>
              <a:rPr lang="en-GB" dirty="0"/>
              <a:t>The Duty of Rescue Approach: </a:t>
            </a:r>
          </a:p>
          <a:p>
            <a:pPr algn="just"/>
            <a:r>
              <a:rPr lang="en-GB" dirty="0"/>
              <a:t>Northern States are innocent bystanders overlooking the harms of global refugee displacement unfold, and these states have moral obligations to rescue refugees from these harms at least if they can do so at little cost to themselves.  </a:t>
            </a:r>
          </a:p>
        </p:txBody>
      </p:sp>
    </p:spTree>
    <p:extLst>
      <p:ext uri="{BB962C8B-B14F-4D97-AF65-F5344CB8AC3E}">
        <p14:creationId xmlns:p14="http://schemas.microsoft.com/office/powerpoint/2010/main" val="27960104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F2B332-AA9E-3142-90F8-BA6688688D91}"/>
              </a:ext>
            </a:extLst>
          </p:cNvPr>
          <p:cNvSpPr>
            <a:spLocks noGrp="1"/>
          </p:cNvSpPr>
          <p:nvPr>
            <p:ph idx="1"/>
          </p:nvPr>
        </p:nvSpPr>
        <p:spPr>
          <a:xfrm>
            <a:off x="838200" y="1003610"/>
            <a:ext cx="10515600" cy="5173353"/>
          </a:xfrm>
        </p:spPr>
        <p:txBody>
          <a:bodyPr>
            <a:normAutofit/>
          </a:bodyPr>
          <a:lstStyle/>
          <a:p>
            <a:pPr marL="0" indent="0" algn="just">
              <a:buNone/>
            </a:pPr>
            <a:r>
              <a:rPr lang="en-GB" dirty="0"/>
              <a:t>Refugees are ‘ethically analogous to [a] drowning child. Like the bystander we have an unambiguous duty of rescue towards them’. </a:t>
            </a:r>
            <a:r>
              <a:rPr lang="en-US" dirty="0"/>
              <a:t>Betts and Collier, </a:t>
            </a:r>
            <a:r>
              <a:rPr lang="en-US" i="1" dirty="0"/>
              <a:t>Refuge</a:t>
            </a:r>
            <a:r>
              <a:rPr lang="en-US" dirty="0"/>
              <a:t>, 99.</a:t>
            </a:r>
          </a:p>
          <a:p>
            <a:pPr marL="0" indent="0" algn="just">
              <a:buNone/>
            </a:pPr>
            <a:r>
              <a:rPr lang="en-GB" dirty="0"/>
              <a:t>‘A refugee is like a drowning person. If we can rescue that person without endangering our own lives, it would be wrong to leave him to drown.’ </a:t>
            </a:r>
            <a:r>
              <a:rPr lang="en-GB" dirty="0" err="1"/>
              <a:t>Dager</a:t>
            </a:r>
            <a:r>
              <a:rPr lang="en-GB" dirty="0"/>
              <a:t>, ‘Politics, Rights and the Refugee Problem’ 191.</a:t>
            </a:r>
          </a:p>
          <a:p>
            <a:pPr marL="0" indent="0" algn="just">
              <a:buNone/>
            </a:pPr>
            <a:r>
              <a:rPr lang="en-GB" dirty="0"/>
              <a:t>‘There is a parallel here with the duty of rescue born by individuals in emergencies.’ Miller, </a:t>
            </a:r>
            <a:r>
              <a:rPr lang="en-GB" i="1" dirty="0"/>
              <a:t>Strangers in Our Midst</a:t>
            </a:r>
            <a:r>
              <a:rPr lang="en-GB" dirty="0"/>
              <a:t> 78</a:t>
            </a:r>
          </a:p>
          <a:p>
            <a:pPr marL="0" indent="0" algn="just">
              <a:buNone/>
            </a:pPr>
            <a:r>
              <a:rPr lang="en-GB" dirty="0"/>
              <a:t>‘One has a natural duty to assist others when they are sufficiently imperilled and one can help them at no unreasonable cost to oneself’. Wellman ‘Immigration and Freedom of Association’ </a:t>
            </a:r>
          </a:p>
          <a:p>
            <a:pPr marL="0" indent="0">
              <a:buNone/>
            </a:pPr>
            <a:endParaRPr lang="en-US" dirty="0"/>
          </a:p>
          <a:p>
            <a:endParaRPr lang="en-US" dirty="0"/>
          </a:p>
        </p:txBody>
      </p:sp>
    </p:spTree>
    <p:extLst>
      <p:ext uri="{BB962C8B-B14F-4D97-AF65-F5344CB8AC3E}">
        <p14:creationId xmlns:p14="http://schemas.microsoft.com/office/powerpoint/2010/main" val="3752911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62A48F-FB05-D88F-C7C5-134F7522C0B9}"/>
              </a:ext>
            </a:extLst>
          </p:cNvPr>
          <p:cNvSpPr>
            <a:spLocks noGrp="1"/>
          </p:cNvSpPr>
          <p:nvPr>
            <p:ph idx="1"/>
          </p:nvPr>
        </p:nvSpPr>
        <p:spPr>
          <a:xfrm>
            <a:off x="838200" y="1253331"/>
            <a:ext cx="10515600" cy="4351338"/>
          </a:xfrm>
        </p:spPr>
        <p:txBody>
          <a:bodyPr>
            <a:normAutofit/>
          </a:bodyPr>
          <a:lstStyle/>
          <a:p>
            <a:pPr marL="0" indent="0" algn="just">
              <a:buNone/>
            </a:pPr>
            <a:r>
              <a:rPr lang="en-GB" dirty="0"/>
              <a:t>42.5 million refugees, forcibly displaced from state of origin and unable to return due to severe threats to their lives, human rights and/or basic needs, to seek adequate safety elsewhere. </a:t>
            </a:r>
          </a:p>
          <a:p>
            <a:pPr marL="0" indent="0" algn="just">
              <a:buNone/>
            </a:pPr>
            <a:endParaRPr lang="en-GB" dirty="0"/>
          </a:p>
          <a:p>
            <a:pPr marL="0" indent="0" algn="just">
              <a:buNone/>
            </a:pPr>
            <a:r>
              <a:rPr lang="en-GB" dirty="0"/>
              <a:t>Majority either reside in squalid and dangerous camps, or face destitution in urban areas in Global South.  </a:t>
            </a:r>
          </a:p>
          <a:p>
            <a:pPr marL="457200" lvl="1" indent="0" algn="just">
              <a:buNone/>
            </a:pPr>
            <a:endParaRPr lang="en-GB" dirty="0"/>
          </a:p>
          <a:p>
            <a:pPr marL="0" indent="0" algn="just">
              <a:buNone/>
            </a:pPr>
            <a:r>
              <a:rPr lang="en-GB" dirty="0"/>
              <a:t>Small minority embark on perilous journeys to reach Global North. </a:t>
            </a:r>
          </a:p>
        </p:txBody>
      </p:sp>
    </p:spTree>
    <p:extLst>
      <p:ext uri="{BB962C8B-B14F-4D97-AF65-F5344CB8AC3E}">
        <p14:creationId xmlns:p14="http://schemas.microsoft.com/office/powerpoint/2010/main" val="23850204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CB88C8-B862-8040-849E-749B502C6633}"/>
              </a:ext>
            </a:extLst>
          </p:cNvPr>
          <p:cNvSpPr>
            <a:spLocks noGrp="1"/>
          </p:cNvSpPr>
          <p:nvPr>
            <p:ph idx="1"/>
          </p:nvPr>
        </p:nvSpPr>
        <p:spPr/>
        <p:txBody>
          <a:bodyPr/>
          <a:lstStyle/>
          <a:p>
            <a:pPr marL="0" indent="0" algn="ctr">
              <a:buNone/>
            </a:pPr>
            <a:endParaRPr lang="en-US" dirty="0"/>
          </a:p>
          <a:p>
            <a:pPr marL="0" indent="0" algn="ctr">
              <a:buNone/>
            </a:pPr>
            <a:r>
              <a:rPr lang="en-US" dirty="0"/>
              <a:t>Innocent Bystanders</a:t>
            </a:r>
            <a:r>
              <a:rPr lang="en-US" dirty="0">
                <a:solidFill>
                  <a:schemeClr val="bg1"/>
                </a:solidFill>
              </a:rPr>
              <a:t>? </a:t>
            </a:r>
          </a:p>
        </p:txBody>
      </p:sp>
    </p:spTree>
    <p:extLst>
      <p:ext uri="{BB962C8B-B14F-4D97-AF65-F5344CB8AC3E}">
        <p14:creationId xmlns:p14="http://schemas.microsoft.com/office/powerpoint/2010/main" val="3565505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CB88C8-B862-8040-849E-749B502C6633}"/>
              </a:ext>
            </a:extLst>
          </p:cNvPr>
          <p:cNvSpPr>
            <a:spLocks noGrp="1"/>
          </p:cNvSpPr>
          <p:nvPr>
            <p:ph idx="1"/>
          </p:nvPr>
        </p:nvSpPr>
        <p:spPr/>
        <p:txBody>
          <a:bodyPr/>
          <a:lstStyle/>
          <a:p>
            <a:pPr marL="0" indent="0" algn="ctr">
              <a:buNone/>
            </a:pPr>
            <a:endParaRPr lang="en-US" dirty="0"/>
          </a:p>
          <a:p>
            <a:pPr marL="0" indent="0" algn="ctr">
              <a:buNone/>
            </a:pPr>
            <a:r>
              <a:rPr lang="en-US" dirty="0"/>
              <a:t>Innocent Bystanders? </a:t>
            </a:r>
          </a:p>
        </p:txBody>
      </p:sp>
    </p:spTree>
    <p:extLst>
      <p:ext uri="{BB962C8B-B14F-4D97-AF65-F5344CB8AC3E}">
        <p14:creationId xmlns:p14="http://schemas.microsoft.com/office/powerpoint/2010/main" val="1021989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8DA2A-EA8F-0642-B911-CB765A03F1D9}"/>
              </a:ext>
            </a:extLst>
          </p:cNvPr>
          <p:cNvSpPr>
            <a:spLocks noGrp="1"/>
          </p:cNvSpPr>
          <p:nvPr>
            <p:ph type="title"/>
          </p:nvPr>
        </p:nvSpPr>
        <p:spPr/>
        <p:txBody>
          <a:bodyPr/>
          <a:lstStyle/>
          <a:p>
            <a:r>
              <a:rPr lang="en-US" dirty="0"/>
              <a:t>State Practices in Response to Refugees </a:t>
            </a:r>
          </a:p>
        </p:txBody>
      </p:sp>
      <p:sp>
        <p:nvSpPr>
          <p:cNvPr id="3" name="Content Placeholder 2">
            <a:extLst>
              <a:ext uri="{FF2B5EF4-FFF2-40B4-BE49-F238E27FC236}">
                <a16:creationId xmlns:a16="http://schemas.microsoft.com/office/drawing/2014/main" id="{5B4F9574-D0ED-8347-A7DF-1EAEE31E868E}"/>
              </a:ext>
            </a:extLst>
          </p:cNvPr>
          <p:cNvSpPr>
            <a:spLocks noGrp="1"/>
          </p:cNvSpPr>
          <p:nvPr>
            <p:ph idx="1"/>
          </p:nvPr>
        </p:nvSpPr>
        <p:spPr>
          <a:xfrm>
            <a:off x="838200" y="2263697"/>
            <a:ext cx="10515600" cy="3913265"/>
          </a:xfrm>
        </p:spPr>
        <p:txBody>
          <a:bodyPr/>
          <a:lstStyle/>
          <a:p>
            <a:r>
              <a:rPr lang="en-US" dirty="0"/>
              <a:t>Border violence </a:t>
            </a:r>
          </a:p>
          <a:p>
            <a:r>
              <a:rPr lang="en-US" dirty="0"/>
              <a:t>Detention </a:t>
            </a:r>
          </a:p>
          <a:p>
            <a:r>
              <a:rPr lang="en-US" dirty="0"/>
              <a:t>Encampment </a:t>
            </a:r>
          </a:p>
          <a:p>
            <a:r>
              <a:rPr lang="en-US" dirty="0"/>
              <a:t>Containment</a:t>
            </a:r>
          </a:p>
        </p:txBody>
      </p:sp>
    </p:spTree>
    <p:extLst>
      <p:ext uri="{BB962C8B-B14F-4D97-AF65-F5344CB8AC3E}">
        <p14:creationId xmlns:p14="http://schemas.microsoft.com/office/powerpoint/2010/main" val="29563891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342D48-4AB4-D64F-A172-934765317271}"/>
              </a:ext>
            </a:extLst>
          </p:cNvPr>
          <p:cNvSpPr>
            <a:spLocks noGrp="1"/>
          </p:cNvSpPr>
          <p:nvPr>
            <p:ph idx="1"/>
          </p:nvPr>
        </p:nvSpPr>
        <p:spPr>
          <a:xfrm>
            <a:off x="838200" y="1415317"/>
            <a:ext cx="10515600" cy="4351338"/>
          </a:xfrm>
        </p:spPr>
        <p:txBody>
          <a:bodyPr>
            <a:normAutofit lnSpcReduction="10000"/>
          </a:bodyPr>
          <a:lstStyle/>
          <a:p>
            <a:pPr marL="0" indent="0" algn="ctr">
              <a:buNone/>
            </a:pPr>
            <a:endParaRPr lang="en-US" dirty="0"/>
          </a:p>
          <a:p>
            <a:pPr marL="0" indent="0" algn="ctr">
              <a:buNone/>
            </a:pPr>
            <a:r>
              <a:rPr lang="en-US" dirty="0"/>
              <a:t>Aim: Normative analysis of practices by classifying them as either doing or allowing harm to refugees </a:t>
            </a:r>
          </a:p>
          <a:p>
            <a:pPr marL="0" indent="0" algn="ctr">
              <a:buNone/>
            </a:pPr>
            <a:endParaRPr lang="en-US" dirty="0"/>
          </a:p>
          <a:p>
            <a:pPr marL="0" indent="0" algn="just">
              <a:buNone/>
            </a:pPr>
            <a:r>
              <a:rPr lang="en-US" dirty="0"/>
              <a:t>Doctrine of Doing and Allowing Harm: It is morally worse and requires a higher level of justification to do harm rather than allow harm (all else equal). </a:t>
            </a:r>
          </a:p>
          <a:p>
            <a:pPr marL="457200" lvl="1" indent="0">
              <a:buNone/>
            </a:pPr>
            <a:r>
              <a:rPr lang="en-US" dirty="0"/>
              <a:t> </a:t>
            </a:r>
          </a:p>
          <a:p>
            <a:pPr marL="0" indent="0" algn="ctr">
              <a:buNone/>
            </a:pPr>
            <a:r>
              <a:rPr lang="en-US" dirty="0"/>
              <a:t>Maps onto distinction between negative and positive duties </a:t>
            </a:r>
          </a:p>
          <a:p>
            <a:pPr lvl="1" algn="ctr"/>
            <a:r>
              <a:rPr lang="en-US" dirty="0"/>
              <a:t>Stronger negative duties not to harm than positive duties to save from comparable harm. </a:t>
            </a:r>
          </a:p>
          <a:p>
            <a:pPr marL="0" indent="0" algn="ctr">
              <a:buNone/>
            </a:pPr>
            <a:endParaRPr lang="en-US" dirty="0"/>
          </a:p>
          <a:p>
            <a:pPr marL="0" indent="0" algn="ctr">
              <a:buNone/>
            </a:pPr>
            <a:endParaRPr lang="en-US" dirty="0"/>
          </a:p>
        </p:txBody>
      </p:sp>
    </p:spTree>
    <p:extLst>
      <p:ext uri="{BB962C8B-B14F-4D97-AF65-F5344CB8AC3E}">
        <p14:creationId xmlns:p14="http://schemas.microsoft.com/office/powerpoint/2010/main" val="12705029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29D012-0CA6-3F48-B845-781BB69D190D}"/>
              </a:ext>
            </a:extLst>
          </p:cNvPr>
          <p:cNvSpPr>
            <a:spLocks noGrp="1"/>
          </p:cNvSpPr>
          <p:nvPr>
            <p:ph idx="1"/>
          </p:nvPr>
        </p:nvSpPr>
        <p:spPr/>
        <p:txBody>
          <a:bodyPr/>
          <a:lstStyle/>
          <a:p>
            <a:pPr marL="0" indent="0" algn="ctr">
              <a:buNone/>
            </a:pPr>
            <a:r>
              <a:rPr lang="en-US" dirty="0"/>
              <a:t>If doing harm, then states are not innocent bystanders but are harming innocent refugees </a:t>
            </a:r>
          </a:p>
          <a:p>
            <a:pPr marL="0" indent="0" algn="ctr">
              <a:buNone/>
            </a:pPr>
            <a:endParaRPr lang="en-US" dirty="0"/>
          </a:p>
          <a:p>
            <a:pPr marL="0" indent="0" algn="ctr">
              <a:buNone/>
            </a:pPr>
            <a:r>
              <a:rPr lang="en-US" dirty="0"/>
              <a:t>Violating stringent </a:t>
            </a:r>
            <a:r>
              <a:rPr lang="en-US" i="1" dirty="0"/>
              <a:t>negative</a:t>
            </a:r>
            <a:r>
              <a:rPr lang="en-US" dirty="0"/>
              <a:t> duties not to harm, and (if doing so without justification) will have urgent duties to desist from harmful practices and/or rectify harm caused.  </a:t>
            </a:r>
          </a:p>
        </p:txBody>
      </p:sp>
    </p:spTree>
    <p:extLst>
      <p:ext uri="{BB962C8B-B14F-4D97-AF65-F5344CB8AC3E}">
        <p14:creationId xmlns:p14="http://schemas.microsoft.com/office/powerpoint/2010/main" val="17946729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B5683-775B-0D49-9EFC-66737B5B92A6}"/>
              </a:ext>
            </a:extLst>
          </p:cNvPr>
          <p:cNvSpPr>
            <a:spLocks noGrp="1"/>
          </p:cNvSpPr>
          <p:nvPr>
            <p:ph type="title"/>
          </p:nvPr>
        </p:nvSpPr>
        <p:spPr/>
        <p:txBody>
          <a:bodyPr/>
          <a:lstStyle/>
          <a:p>
            <a:r>
              <a:rPr lang="en-US" dirty="0"/>
              <a:t>Metaphysics of Harm </a:t>
            </a:r>
          </a:p>
        </p:txBody>
      </p:sp>
      <p:sp>
        <p:nvSpPr>
          <p:cNvPr id="3" name="Content Placeholder 2">
            <a:extLst>
              <a:ext uri="{FF2B5EF4-FFF2-40B4-BE49-F238E27FC236}">
                <a16:creationId xmlns:a16="http://schemas.microsoft.com/office/drawing/2014/main" id="{93C4782F-14F8-714B-B39B-5AB11A2C7030}"/>
              </a:ext>
            </a:extLst>
          </p:cNvPr>
          <p:cNvSpPr>
            <a:spLocks noGrp="1"/>
          </p:cNvSpPr>
          <p:nvPr>
            <p:ph idx="1"/>
          </p:nvPr>
        </p:nvSpPr>
        <p:spPr>
          <a:xfrm>
            <a:off x="838200" y="1690688"/>
            <a:ext cx="10515600" cy="4486275"/>
          </a:xfrm>
        </p:spPr>
        <p:txBody>
          <a:bodyPr>
            <a:normAutofit fontScale="92500" lnSpcReduction="10000"/>
          </a:bodyPr>
          <a:lstStyle/>
          <a:p>
            <a:pPr marL="0" indent="0" algn="just">
              <a:buNone/>
            </a:pPr>
            <a:r>
              <a:rPr lang="en-GB" dirty="0"/>
              <a:t>A state policy or practice will count as doing harm IFF: </a:t>
            </a:r>
          </a:p>
          <a:p>
            <a:pPr marL="0" indent="0" algn="just">
              <a:buNone/>
            </a:pPr>
            <a:r>
              <a:rPr lang="en-GB" dirty="0"/>
              <a:t>It constitutes a positive and substantial fact that is then a necessary component of a sequence that leads to harm (</a:t>
            </a:r>
            <a:r>
              <a:rPr lang="en-GB" sz="2600" dirty="0" err="1"/>
              <a:t>Woollard</a:t>
            </a:r>
            <a:r>
              <a:rPr lang="en-GB" sz="2600" dirty="0"/>
              <a:t> 2015) </a:t>
            </a:r>
            <a:r>
              <a:rPr lang="en-GB" dirty="0"/>
              <a:t>insofar as it either:</a:t>
            </a:r>
            <a:endParaRPr lang="en-GB" i="1" dirty="0"/>
          </a:p>
          <a:p>
            <a:pPr marL="0" indent="0" algn="just">
              <a:buNone/>
            </a:pPr>
            <a:r>
              <a:rPr lang="en-GB" i="1" dirty="0"/>
              <a:t>Makes</a:t>
            </a:r>
            <a:r>
              <a:rPr lang="en-GB" dirty="0"/>
              <a:t> refugees (rather than allows them to) occupy a level of wellbeing which is lower than it would be in the nearest possible world in which that policy or practice did not occur </a:t>
            </a:r>
            <a:r>
              <a:rPr lang="en-GB" sz="2600" dirty="0"/>
              <a:t>(Purves 2018);</a:t>
            </a:r>
            <a:endParaRPr lang="en-GB" i="1" dirty="0"/>
          </a:p>
          <a:p>
            <a:pPr marL="0" indent="0" algn="just">
              <a:buNone/>
            </a:pPr>
            <a:r>
              <a:rPr lang="en-GB" dirty="0"/>
              <a:t>Or </a:t>
            </a:r>
          </a:p>
          <a:p>
            <a:pPr marL="0" indent="0" algn="just">
              <a:buNone/>
            </a:pPr>
            <a:r>
              <a:rPr lang="en-GB" i="1" dirty="0"/>
              <a:t>Causes </a:t>
            </a:r>
            <a:r>
              <a:rPr lang="en-GB" dirty="0"/>
              <a:t>(rather than allows) a state of affairs that is itself harmful for refugees insofar as if those refugees had existed and that state of affairs had not obtained then those refugees would be better off with respect to aspects of their wellbeing </a:t>
            </a:r>
            <a:r>
              <a:rPr lang="en-GB" sz="2600" dirty="0"/>
              <a:t>(Gardner 2015). </a:t>
            </a:r>
            <a:endParaRPr lang="en-GB" dirty="0"/>
          </a:p>
        </p:txBody>
      </p:sp>
    </p:spTree>
    <p:extLst>
      <p:ext uri="{BB962C8B-B14F-4D97-AF65-F5344CB8AC3E}">
        <p14:creationId xmlns:p14="http://schemas.microsoft.com/office/powerpoint/2010/main" val="5522208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991BB-27E2-BF4B-8BDB-BFE0594B420F}"/>
              </a:ext>
            </a:extLst>
          </p:cNvPr>
          <p:cNvSpPr>
            <a:spLocks noGrp="1"/>
          </p:cNvSpPr>
          <p:nvPr>
            <p:ph type="title"/>
          </p:nvPr>
        </p:nvSpPr>
        <p:spPr/>
        <p:txBody>
          <a:bodyPr/>
          <a:lstStyle/>
          <a:p>
            <a:r>
              <a:rPr lang="en-US" dirty="0"/>
              <a:t>Border Violence </a:t>
            </a:r>
          </a:p>
        </p:txBody>
      </p:sp>
      <p:sp>
        <p:nvSpPr>
          <p:cNvPr id="3" name="Content Placeholder 2">
            <a:extLst>
              <a:ext uri="{FF2B5EF4-FFF2-40B4-BE49-F238E27FC236}">
                <a16:creationId xmlns:a16="http://schemas.microsoft.com/office/drawing/2014/main" id="{495EE08A-D1DB-184B-ABFD-1373F545336C}"/>
              </a:ext>
            </a:extLst>
          </p:cNvPr>
          <p:cNvSpPr>
            <a:spLocks noGrp="1"/>
          </p:cNvSpPr>
          <p:nvPr>
            <p:ph idx="1"/>
          </p:nvPr>
        </p:nvSpPr>
        <p:spPr/>
        <p:txBody>
          <a:bodyPr>
            <a:normAutofit fontScale="92500" lnSpcReduction="20000"/>
          </a:bodyPr>
          <a:lstStyle/>
          <a:p>
            <a:r>
              <a:rPr lang="en-US" dirty="0"/>
              <a:t>UK – Calais </a:t>
            </a:r>
            <a:r>
              <a:rPr lang="en-GB" dirty="0"/>
              <a:t>violence and human rights abuses by UK-funded (CRS) riot police. </a:t>
            </a:r>
          </a:p>
          <a:p>
            <a:pPr lvl="1"/>
            <a:r>
              <a:rPr lang="en-GB" dirty="0"/>
              <a:t>Extreme violence in forced evictions of camps: beatings with batons, water cannons, tear gas, and rubber bullets, including against children. </a:t>
            </a:r>
          </a:p>
          <a:p>
            <a:pPr lvl="1"/>
            <a:r>
              <a:rPr lang="en-GB" dirty="0"/>
              <a:t>Use of pepper spray and tear gas in unprovoked attacks, </a:t>
            </a:r>
          </a:p>
          <a:p>
            <a:pPr lvl="1"/>
            <a:r>
              <a:rPr lang="en-US" dirty="0"/>
              <a:t>Harassment, intimidation and confiscation of property </a:t>
            </a:r>
          </a:p>
          <a:p>
            <a:r>
              <a:rPr lang="en-US" dirty="0"/>
              <a:t>Hungary – Serbia </a:t>
            </a:r>
          </a:p>
          <a:p>
            <a:pPr lvl="1"/>
            <a:r>
              <a:rPr lang="en-GB" dirty="0"/>
              <a:t>Violent ‘pushbacks’ of refugees. </a:t>
            </a:r>
          </a:p>
          <a:p>
            <a:pPr lvl="1"/>
            <a:r>
              <a:rPr lang="en-GB" dirty="0"/>
              <a:t>Severe beatings causing serious and life-changing injuries</a:t>
            </a:r>
          </a:p>
          <a:p>
            <a:pPr lvl="1"/>
            <a:r>
              <a:rPr lang="en-GB" dirty="0"/>
              <a:t>Confiscation of warm clothing and dousing refugees in water during freezing temperatures, increasing hypothermia risk.</a:t>
            </a:r>
          </a:p>
          <a:p>
            <a:r>
              <a:rPr lang="en-GB" dirty="0"/>
              <a:t>Larger trend of pushbacks, crackdowns and border violence against refugees at EU (Italy, Greece, Croatia, Poland, Belarus); US/Mexico state borders. </a:t>
            </a:r>
            <a:endParaRPr lang="en-US" dirty="0"/>
          </a:p>
        </p:txBody>
      </p:sp>
    </p:spTree>
    <p:extLst>
      <p:ext uri="{BB962C8B-B14F-4D97-AF65-F5344CB8AC3E}">
        <p14:creationId xmlns:p14="http://schemas.microsoft.com/office/powerpoint/2010/main" val="791715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E30CF-FD05-5940-AD9D-94367AD709EE}"/>
              </a:ext>
            </a:extLst>
          </p:cNvPr>
          <p:cNvSpPr>
            <a:spLocks noGrp="1"/>
          </p:cNvSpPr>
          <p:nvPr>
            <p:ph type="title"/>
          </p:nvPr>
        </p:nvSpPr>
        <p:spPr/>
        <p:txBody>
          <a:bodyPr/>
          <a:lstStyle/>
          <a:p>
            <a:r>
              <a:rPr lang="en-US" dirty="0"/>
              <a:t>Detention </a:t>
            </a:r>
          </a:p>
        </p:txBody>
      </p:sp>
      <p:sp>
        <p:nvSpPr>
          <p:cNvPr id="3" name="Content Placeholder 2">
            <a:extLst>
              <a:ext uri="{FF2B5EF4-FFF2-40B4-BE49-F238E27FC236}">
                <a16:creationId xmlns:a16="http://schemas.microsoft.com/office/drawing/2014/main" id="{44E2D12A-8E65-4043-A5AC-27FFB8FDE550}"/>
              </a:ext>
            </a:extLst>
          </p:cNvPr>
          <p:cNvSpPr>
            <a:spLocks noGrp="1"/>
          </p:cNvSpPr>
          <p:nvPr>
            <p:ph idx="1"/>
          </p:nvPr>
        </p:nvSpPr>
        <p:spPr/>
        <p:txBody>
          <a:bodyPr>
            <a:normAutofit/>
          </a:bodyPr>
          <a:lstStyle/>
          <a:p>
            <a:r>
              <a:rPr lang="en-GB" dirty="0"/>
              <a:t>2017 Arrangement between Italy, other EU member states and Libya, refugees attempting to find safety in Europe are returned to indefinite and arbitrary detention in centres on the Libyan coast (that are funded by EU states including the UK).</a:t>
            </a:r>
          </a:p>
          <a:p>
            <a:r>
              <a:rPr lang="en-GB" dirty="0"/>
              <a:t>In centres: </a:t>
            </a:r>
          </a:p>
          <a:p>
            <a:pPr lvl="1"/>
            <a:r>
              <a:rPr lang="en-GB" dirty="0"/>
              <a:t>Overcrowding and lack of adequate food, water and sanitation has led to starvation, disease (in particular tuberculosis) and death. </a:t>
            </a:r>
          </a:p>
          <a:p>
            <a:pPr lvl="1"/>
            <a:r>
              <a:rPr lang="en-GB" dirty="0"/>
              <a:t>Maltreatment by Libyan authorities: being raped, beaten, abused, tortured, starved and traded as slaves. </a:t>
            </a:r>
          </a:p>
          <a:p>
            <a:pPr marL="457200" lvl="1" indent="0">
              <a:buNone/>
            </a:pPr>
            <a:endParaRPr lang="en-GB" dirty="0"/>
          </a:p>
        </p:txBody>
      </p:sp>
    </p:spTree>
    <p:extLst>
      <p:ext uri="{BB962C8B-B14F-4D97-AF65-F5344CB8AC3E}">
        <p14:creationId xmlns:p14="http://schemas.microsoft.com/office/powerpoint/2010/main" val="2805937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8C449-4360-A043-B5CE-8015523BA4DE}"/>
              </a:ext>
            </a:extLst>
          </p:cNvPr>
          <p:cNvSpPr>
            <a:spLocks noGrp="1"/>
          </p:cNvSpPr>
          <p:nvPr>
            <p:ph type="title"/>
          </p:nvPr>
        </p:nvSpPr>
        <p:spPr/>
        <p:txBody>
          <a:bodyPr/>
          <a:lstStyle/>
          <a:p>
            <a:r>
              <a:rPr lang="en-US" dirty="0"/>
              <a:t>Encampment </a:t>
            </a:r>
          </a:p>
        </p:txBody>
      </p:sp>
      <p:sp>
        <p:nvSpPr>
          <p:cNvPr id="3" name="Content Placeholder 2">
            <a:extLst>
              <a:ext uri="{FF2B5EF4-FFF2-40B4-BE49-F238E27FC236}">
                <a16:creationId xmlns:a16="http://schemas.microsoft.com/office/drawing/2014/main" id="{18DA27CC-62FB-9B45-9799-8D790381CDA7}"/>
              </a:ext>
            </a:extLst>
          </p:cNvPr>
          <p:cNvSpPr>
            <a:spLocks noGrp="1"/>
          </p:cNvSpPr>
          <p:nvPr>
            <p:ph idx="1"/>
          </p:nvPr>
        </p:nvSpPr>
        <p:spPr/>
        <p:txBody>
          <a:bodyPr>
            <a:normAutofit/>
          </a:bodyPr>
          <a:lstStyle/>
          <a:p>
            <a:r>
              <a:rPr lang="en-US" dirty="0"/>
              <a:t>2016 EU –Turkey Deal </a:t>
            </a:r>
          </a:p>
          <a:p>
            <a:r>
              <a:rPr lang="en-US" dirty="0"/>
              <a:t>Forced encampment of refugees on the Greek Islands </a:t>
            </a:r>
          </a:p>
          <a:p>
            <a:r>
              <a:rPr lang="en-US" dirty="0" err="1"/>
              <a:t>E.g</a:t>
            </a:r>
            <a:r>
              <a:rPr lang="en-US" dirty="0"/>
              <a:t> </a:t>
            </a:r>
            <a:r>
              <a:rPr lang="en-US" dirty="0" err="1"/>
              <a:t>Moria</a:t>
            </a:r>
            <a:r>
              <a:rPr lang="en-US" dirty="0"/>
              <a:t>, Lesbos</a:t>
            </a:r>
          </a:p>
          <a:p>
            <a:pPr lvl="1"/>
            <a:r>
              <a:rPr lang="en-GB" dirty="0"/>
              <a:t>Overcrowding, unsanitary conditions </a:t>
            </a:r>
          </a:p>
          <a:p>
            <a:pPr lvl="1"/>
            <a:r>
              <a:rPr lang="en-GB" dirty="0"/>
              <a:t>Extensive human rights violations (in particular sexual and gender-based violence),</a:t>
            </a:r>
          </a:p>
          <a:p>
            <a:pPr lvl="1"/>
            <a:r>
              <a:rPr lang="en-GB" dirty="0"/>
              <a:t>‘Mental health crisis’ anxiety, depression, high instances of self- harm and suicide attempts.</a:t>
            </a:r>
          </a:p>
          <a:p>
            <a:pPr lvl="1"/>
            <a:r>
              <a:rPr lang="en-GB" dirty="0"/>
              <a:t>Replacement with ‘Controlled Access Centres’.  </a:t>
            </a:r>
            <a:endParaRPr lang="en-US" dirty="0"/>
          </a:p>
        </p:txBody>
      </p:sp>
    </p:spTree>
    <p:extLst>
      <p:ext uri="{BB962C8B-B14F-4D97-AF65-F5344CB8AC3E}">
        <p14:creationId xmlns:p14="http://schemas.microsoft.com/office/powerpoint/2010/main" val="10253483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36CC03-196D-A906-A51E-112DCFE5E51F}"/>
              </a:ext>
            </a:extLst>
          </p:cNvPr>
          <p:cNvSpPr>
            <a:spLocks noGrp="1"/>
          </p:cNvSpPr>
          <p:nvPr>
            <p:ph idx="1"/>
          </p:nvPr>
        </p:nvSpPr>
        <p:spPr>
          <a:xfrm>
            <a:off x="838200" y="1253331"/>
            <a:ext cx="10515600" cy="4351338"/>
          </a:xfrm>
        </p:spPr>
        <p:txBody>
          <a:bodyPr/>
          <a:lstStyle/>
          <a:p>
            <a:r>
              <a:rPr lang="en-GB" dirty="0"/>
              <a:t>Border Violence, Detention, and Encampment practices constitute doing harm </a:t>
            </a:r>
          </a:p>
          <a:p>
            <a:pPr algn="just">
              <a:buFontTx/>
              <a:buChar char="-"/>
            </a:pPr>
            <a:r>
              <a:rPr lang="en-GB" i="1" dirty="0"/>
              <a:t>Make</a:t>
            </a:r>
            <a:r>
              <a:rPr lang="en-GB" dirty="0"/>
              <a:t> refugees worse off in aspects of their wellbeing (physical and mental health, subsistence, liberty, free movement, physical security: including freedom from sexual violence and torture) than they would have been in the nearest possible world in which these practices did not obtain </a:t>
            </a:r>
          </a:p>
          <a:p>
            <a:pPr algn="just">
              <a:buFontTx/>
              <a:buChar char="-"/>
            </a:pPr>
            <a:r>
              <a:rPr lang="en-GB" i="1" dirty="0"/>
              <a:t>Cause </a:t>
            </a:r>
            <a:r>
              <a:rPr lang="en-GB" dirty="0"/>
              <a:t>a harmful state of affairs for refugees (being subjected to violence, being detained or encamped) where these aspects of wellbeing are worse than they would have been had that state of affairs not obtained. </a:t>
            </a:r>
            <a:endParaRPr lang="en-GB" i="1" dirty="0"/>
          </a:p>
          <a:p>
            <a:endParaRPr lang="en-GB" dirty="0"/>
          </a:p>
          <a:p>
            <a:endParaRPr lang="en-GB" dirty="0"/>
          </a:p>
        </p:txBody>
      </p:sp>
    </p:spTree>
    <p:extLst>
      <p:ext uri="{BB962C8B-B14F-4D97-AF65-F5344CB8AC3E}">
        <p14:creationId xmlns:p14="http://schemas.microsoft.com/office/powerpoint/2010/main" val="2886038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F0717C-F4F7-EA50-AD8B-BAE7D1E18F73}"/>
              </a:ext>
            </a:extLst>
          </p:cNvPr>
          <p:cNvSpPr>
            <a:spLocks noGrp="1"/>
          </p:cNvSpPr>
          <p:nvPr>
            <p:ph idx="1"/>
          </p:nvPr>
        </p:nvSpPr>
        <p:spPr>
          <a:xfrm>
            <a:off x="838200" y="2403231"/>
            <a:ext cx="10515600" cy="3773732"/>
          </a:xfrm>
        </p:spPr>
        <p:txBody>
          <a:bodyPr/>
          <a:lstStyle/>
          <a:p>
            <a:pPr marL="0" indent="0" algn="ctr">
              <a:buNone/>
            </a:pPr>
            <a:r>
              <a:rPr lang="en-GB" dirty="0"/>
              <a:t>How should states in the Global North respond to this situation? </a:t>
            </a:r>
          </a:p>
        </p:txBody>
      </p:sp>
    </p:spTree>
    <p:extLst>
      <p:ext uri="{BB962C8B-B14F-4D97-AF65-F5344CB8AC3E}">
        <p14:creationId xmlns:p14="http://schemas.microsoft.com/office/powerpoint/2010/main" val="36292173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594F6-1D6D-9D4C-AACC-E760F5CC1892}"/>
              </a:ext>
            </a:extLst>
          </p:cNvPr>
          <p:cNvSpPr>
            <a:spLocks noGrp="1"/>
          </p:cNvSpPr>
          <p:nvPr>
            <p:ph type="title"/>
          </p:nvPr>
        </p:nvSpPr>
        <p:spPr/>
        <p:txBody>
          <a:bodyPr/>
          <a:lstStyle/>
          <a:p>
            <a:r>
              <a:rPr lang="en-US" dirty="0"/>
              <a:t>Containment Policies </a:t>
            </a:r>
          </a:p>
        </p:txBody>
      </p:sp>
      <p:sp>
        <p:nvSpPr>
          <p:cNvPr id="3" name="Content Placeholder 2">
            <a:extLst>
              <a:ext uri="{FF2B5EF4-FFF2-40B4-BE49-F238E27FC236}">
                <a16:creationId xmlns:a16="http://schemas.microsoft.com/office/drawing/2014/main" id="{5EA7CD61-18F9-E546-8F85-977AC8792B61}"/>
              </a:ext>
            </a:extLst>
          </p:cNvPr>
          <p:cNvSpPr>
            <a:spLocks noGrp="1"/>
          </p:cNvSpPr>
          <p:nvPr>
            <p:ph idx="1"/>
          </p:nvPr>
        </p:nvSpPr>
        <p:spPr>
          <a:xfrm>
            <a:off x="838200" y="1603168"/>
            <a:ext cx="10515600" cy="4690753"/>
          </a:xfrm>
        </p:spPr>
        <p:txBody>
          <a:bodyPr>
            <a:normAutofit/>
          </a:bodyPr>
          <a:lstStyle/>
          <a:p>
            <a:pPr algn="just"/>
            <a:endParaRPr lang="en-GB" dirty="0"/>
          </a:p>
          <a:p>
            <a:pPr marL="0" indent="0" algn="just">
              <a:buNone/>
            </a:pPr>
            <a:r>
              <a:rPr lang="en-GB" dirty="0"/>
              <a:t>Contain refugees in certain regions by blocking off migratory routes to seek safety in Northern states. The direct result of these policies is that refugees are contained in regions where they then face extreme poverty and extensive human rights violations</a:t>
            </a:r>
          </a:p>
        </p:txBody>
      </p:sp>
    </p:spTree>
    <p:extLst>
      <p:ext uri="{BB962C8B-B14F-4D97-AF65-F5344CB8AC3E}">
        <p14:creationId xmlns:p14="http://schemas.microsoft.com/office/powerpoint/2010/main" val="15862278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CAD8E-82D2-7742-B188-C984973101E4}"/>
              </a:ext>
            </a:extLst>
          </p:cNvPr>
          <p:cNvSpPr>
            <a:spLocks noGrp="1"/>
          </p:cNvSpPr>
          <p:nvPr>
            <p:ph type="title"/>
          </p:nvPr>
        </p:nvSpPr>
        <p:spPr/>
        <p:txBody>
          <a:bodyPr/>
          <a:lstStyle/>
          <a:p>
            <a:r>
              <a:rPr lang="en-US" dirty="0"/>
              <a:t>Containment Policies </a:t>
            </a:r>
          </a:p>
        </p:txBody>
      </p:sp>
      <p:sp>
        <p:nvSpPr>
          <p:cNvPr id="3" name="Content Placeholder 2">
            <a:extLst>
              <a:ext uri="{FF2B5EF4-FFF2-40B4-BE49-F238E27FC236}">
                <a16:creationId xmlns:a16="http://schemas.microsoft.com/office/drawing/2014/main" id="{A03A4858-F340-944A-879A-07318BF49C99}"/>
              </a:ext>
            </a:extLst>
          </p:cNvPr>
          <p:cNvSpPr>
            <a:spLocks noGrp="1"/>
          </p:cNvSpPr>
          <p:nvPr>
            <p:ph idx="1"/>
          </p:nvPr>
        </p:nvSpPr>
        <p:spPr/>
        <p:txBody>
          <a:bodyPr>
            <a:normAutofit fontScale="92500" lnSpcReduction="10000"/>
          </a:bodyPr>
          <a:lstStyle/>
          <a:p>
            <a:pPr algn="just"/>
            <a:r>
              <a:rPr lang="en-US" dirty="0"/>
              <a:t>2017 Arrangement with Libya</a:t>
            </a:r>
          </a:p>
          <a:p>
            <a:pPr lvl="1" algn="just"/>
            <a:r>
              <a:rPr lang="en-GB" dirty="0"/>
              <a:t>Blocks refugees from travelling from Libya to the EU where they could otherwise have claimed asylum and found adequate safety.</a:t>
            </a:r>
          </a:p>
          <a:p>
            <a:pPr lvl="1" algn="just"/>
            <a:r>
              <a:rPr lang="en-GB" dirty="0"/>
              <a:t>Closes off the main migratory route from North Africa to Europe </a:t>
            </a:r>
          </a:p>
          <a:p>
            <a:pPr lvl="1" algn="just"/>
            <a:r>
              <a:rPr lang="en-GB" i="1" dirty="0"/>
              <a:t>Contains </a:t>
            </a:r>
            <a:r>
              <a:rPr lang="en-GB" dirty="0"/>
              <a:t>refugees in harmful conditions in regions in North Africa where their basic subsistence and security needs are not met, and where they face extensive human rights violations. </a:t>
            </a:r>
            <a:endParaRPr lang="en-GB" sz="2800" dirty="0"/>
          </a:p>
          <a:p>
            <a:pPr algn="just"/>
            <a:r>
              <a:rPr lang="en-US" dirty="0"/>
              <a:t>2016 EU-Turkey Deal  </a:t>
            </a:r>
          </a:p>
          <a:p>
            <a:pPr lvl="1" algn="just"/>
            <a:r>
              <a:rPr lang="en-GB" dirty="0"/>
              <a:t>Blocks refugees from traveling from Turkey to Greece </a:t>
            </a:r>
          </a:p>
          <a:p>
            <a:pPr lvl="1" algn="just"/>
            <a:r>
              <a:rPr lang="en-GB" dirty="0"/>
              <a:t>Closes down main migratory route to safety in Europe </a:t>
            </a:r>
          </a:p>
          <a:p>
            <a:pPr lvl="1" algn="just"/>
            <a:r>
              <a:rPr lang="en-GB" i="1" dirty="0"/>
              <a:t>Contains </a:t>
            </a:r>
            <a:r>
              <a:rPr lang="en-GB" dirty="0"/>
              <a:t>refugees in regions nearer their countries of origin in Turkey, Jordan, and Lebanon to reside in camps and urban areas to endure extreme poverty and extensive human rights violations</a:t>
            </a:r>
            <a:endParaRPr lang="en-US" dirty="0"/>
          </a:p>
          <a:p>
            <a:endParaRPr lang="en-US" dirty="0"/>
          </a:p>
        </p:txBody>
      </p:sp>
    </p:spTree>
    <p:extLst>
      <p:ext uri="{BB962C8B-B14F-4D97-AF65-F5344CB8AC3E}">
        <p14:creationId xmlns:p14="http://schemas.microsoft.com/office/powerpoint/2010/main" val="18489628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4F465-D0A2-7247-A0F9-FE64E5221D5B}"/>
              </a:ext>
            </a:extLst>
          </p:cNvPr>
          <p:cNvSpPr>
            <a:spLocks noGrp="1"/>
          </p:cNvSpPr>
          <p:nvPr>
            <p:ph type="title"/>
          </p:nvPr>
        </p:nvSpPr>
        <p:spPr/>
        <p:txBody>
          <a:bodyPr/>
          <a:lstStyle/>
          <a:p>
            <a:r>
              <a:rPr lang="en-US" dirty="0"/>
              <a:t>Containment as Denial of Escape</a:t>
            </a:r>
          </a:p>
        </p:txBody>
      </p:sp>
      <p:sp>
        <p:nvSpPr>
          <p:cNvPr id="3" name="Content Placeholder 2">
            <a:extLst>
              <a:ext uri="{FF2B5EF4-FFF2-40B4-BE49-F238E27FC236}">
                <a16:creationId xmlns:a16="http://schemas.microsoft.com/office/drawing/2014/main" id="{3EB9E1B0-1772-3249-9F54-4F20671343BF}"/>
              </a:ext>
            </a:extLst>
          </p:cNvPr>
          <p:cNvSpPr>
            <a:spLocks noGrp="1"/>
          </p:cNvSpPr>
          <p:nvPr>
            <p:ph idx="1"/>
          </p:nvPr>
        </p:nvSpPr>
        <p:spPr>
          <a:xfrm>
            <a:off x="838200" y="1690688"/>
            <a:ext cx="10515600" cy="4486275"/>
          </a:xfrm>
        </p:spPr>
        <p:txBody>
          <a:bodyPr>
            <a:normAutofit/>
          </a:bodyPr>
          <a:lstStyle/>
          <a:p>
            <a:pPr marL="0" indent="0" algn="just">
              <a:buNone/>
            </a:pPr>
            <a:r>
              <a:rPr lang="en-GB" dirty="0"/>
              <a:t>If a prospective victim has a preexisting means of escaping a potentially harmful sequence, but an agent performs an act to place, introduce, or create an obstacle to block that means of escape, such that the victim is in fact harmed, this constitutes doing harm </a:t>
            </a:r>
            <a:r>
              <a:rPr lang="en-GB" i="1" dirty="0"/>
              <a:t>as a denial of escape.  </a:t>
            </a:r>
          </a:p>
          <a:p>
            <a:pPr algn="just"/>
            <a:r>
              <a:rPr lang="en-GB" dirty="0"/>
              <a:t>Agent acts to interfere with a sequence of events to ensure a victim is in harm’s way when she otherwise would not have been. </a:t>
            </a:r>
          </a:p>
          <a:p>
            <a:pPr lvl="1" algn="just"/>
            <a:r>
              <a:rPr lang="en-GB" dirty="0"/>
              <a:t>Causes her to be worse off/harmful state of affairs to obtain. </a:t>
            </a:r>
            <a:endParaRPr lang="en-GB" i="1" dirty="0"/>
          </a:p>
          <a:p>
            <a:pPr marL="0" indent="0">
              <a:buNone/>
            </a:pPr>
            <a:r>
              <a:rPr lang="en-GB" dirty="0" err="1"/>
              <a:t>e.g</a:t>
            </a:r>
            <a:r>
              <a:rPr lang="en-GB" dirty="0"/>
              <a:t> </a:t>
            </a:r>
            <a:r>
              <a:rPr lang="en-GB" i="1" dirty="0"/>
              <a:t>Fire exit: </a:t>
            </a:r>
            <a:r>
              <a:rPr lang="en-GB" dirty="0"/>
              <a:t>There is a fire in a building, an agent blocks the fire exit, and as a result people are burned who would have otherwise escaped.</a:t>
            </a:r>
          </a:p>
          <a:p>
            <a:pPr marL="0" indent="0">
              <a:buNone/>
            </a:pPr>
            <a:r>
              <a:rPr lang="en-GB" dirty="0"/>
              <a:t>Containment is a denial of escape case. </a:t>
            </a:r>
          </a:p>
          <a:p>
            <a:pPr marL="0" indent="0">
              <a:buNone/>
            </a:pPr>
            <a:endParaRPr lang="en-GB" i="1" dirty="0"/>
          </a:p>
        </p:txBody>
      </p:sp>
    </p:spTree>
    <p:extLst>
      <p:ext uri="{BB962C8B-B14F-4D97-AF65-F5344CB8AC3E}">
        <p14:creationId xmlns:p14="http://schemas.microsoft.com/office/powerpoint/2010/main" val="33758356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EDA01F-6FF2-654E-B66B-41267AF5CBC4}"/>
              </a:ext>
            </a:extLst>
          </p:cNvPr>
          <p:cNvSpPr>
            <a:spLocks noGrp="1"/>
          </p:cNvSpPr>
          <p:nvPr>
            <p:ph idx="1"/>
          </p:nvPr>
        </p:nvSpPr>
        <p:spPr/>
        <p:txBody>
          <a:bodyPr/>
          <a:lstStyle/>
          <a:p>
            <a:pPr marL="514350" indent="-514350" algn="ctr">
              <a:buFont typeface="+mj-lt"/>
              <a:buAutoNum type="arabicPeriod"/>
            </a:pPr>
            <a:r>
              <a:rPr lang="en-GB" dirty="0"/>
              <a:t>Denial of escape cases are doing harm </a:t>
            </a:r>
          </a:p>
          <a:p>
            <a:pPr marL="514350" indent="-514350" algn="ctr">
              <a:buFont typeface="+mj-lt"/>
              <a:buAutoNum type="arabicPeriod"/>
            </a:pPr>
            <a:r>
              <a:rPr lang="en-GB" dirty="0"/>
              <a:t>Containment is a denial of escape case </a:t>
            </a:r>
          </a:p>
          <a:p>
            <a:pPr marL="0" indent="0" algn="ctr">
              <a:buNone/>
            </a:pPr>
            <a:r>
              <a:rPr lang="en-GB" dirty="0"/>
              <a:t>Therefore, Containment is doing harm </a:t>
            </a:r>
          </a:p>
          <a:p>
            <a:pPr marL="0" indent="0">
              <a:buNone/>
            </a:pPr>
            <a:endParaRPr lang="en-US" dirty="0"/>
          </a:p>
        </p:txBody>
      </p:sp>
    </p:spTree>
    <p:extLst>
      <p:ext uri="{BB962C8B-B14F-4D97-AF65-F5344CB8AC3E}">
        <p14:creationId xmlns:p14="http://schemas.microsoft.com/office/powerpoint/2010/main" val="18571405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63458-3CA6-3548-A3B1-3BA7A672EE65}"/>
              </a:ext>
            </a:extLst>
          </p:cNvPr>
          <p:cNvSpPr>
            <a:spLocks noGrp="1"/>
          </p:cNvSpPr>
          <p:nvPr>
            <p:ph type="title"/>
          </p:nvPr>
        </p:nvSpPr>
        <p:spPr/>
        <p:txBody>
          <a:bodyPr/>
          <a:lstStyle/>
          <a:p>
            <a:r>
              <a:rPr lang="en-US" dirty="0"/>
              <a:t>Non-refoulement </a:t>
            </a:r>
          </a:p>
        </p:txBody>
      </p:sp>
      <p:sp>
        <p:nvSpPr>
          <p:cNvPr id="3" name="Content Placeholder 2">
            <a:extLst>
              <a:ext uri="{FF2B5EF4-FFF2-40B4-BE49-F238E27FC236}">
                <a16:creationId xmlns:a16="http://schemas.microsoft.com/office/drawing/2014/main" id="{B2BE2E4E-2398-4C40-B383-0A53ECCE05EC}"/>
              </a:ext>
            </a:extLst>
          </p:cNvPr>
          <p:cNvSpPr>
            <a:spLocks noGrp="1"/>
          </p:cNvSpPr>
          <p:nvPr>
            <p:ph idx="1"/>
          </p:nvPr>
        </p:nvSpPr>
        <p:spPr/>
        <p:txBody>
          <a:bodyPr>
            <a:normAutofit/>
          </a:bodyPr>
          <a:lstStyle/>
          <a:p>
            <a:pPr algn="just"/>
            <a:r>
              <a:rPr lang="en-GB" dirty="0"/>
              <a:t>The principle of non-refoulement</a:t>
            </a:r>
            <a:r>
              <a:rPr lang="en-US" dirty="0"/>
              <a:t>: </a:t>
            </a:r>
            <a:r>
              <a:rPr lang="en-GB" dirty="0"/>
              <a:t>Absolute legal and moral prohibition on returning a refugee from one’s jurisdiction to territories where their life, freedom or human rights would be threatened </a:t>
            </a:r>
          </a:p>
          <a:p>
            <a:pPr lvl="1"/>
            <a:r>
              <a:rPr lang="en-GB" dirty="0"/>
              <a:t>Article 33 of RC “Prohibition of Expulsion or Return (‘Refoulement’).’’</a:t>
            </a:r>
          </a:p>
          <a:p>
            <a:pPr lvl="1"/>
            <a:r>
              <a:rPr lang="en-GB" dirty="0"/>
              <a:t>Most widely accepted and practiced norm within international refugee law and responses to refugees</a:t>
            </a:r>
          </a:p>
          <a:p>
            <a:pPr marL="0" indent="0">
              <a:buNone/>
            </a:pPr>
            <a:endParaRPr lang="en-US" dirty="0"/>
          </a:p>
        </p:txBody>
      </p:sp>
    </p:spTree>
    <p:extLst>
      <p:ext uri="{BB962C8B-B14F-4D97-AF65-F5344CB8AC3E}">
        <p14:creationId xmlns:p14="http://schemas.microsoft.com/office/powerpoint/2010/main" val="15528997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16B85-13CD-A243-9967-72D32D8E76E6}"/>
              </a:ext>
            </a:extLst>
          </p:cNvPr>
          <p:cNvSpPr>
            <a:spLocks noGrp="1"/>
          </p:cNvSpPr>
          <p:nvPr>
            <p:ph type="title"/>
          </p:nvPr>
        </p:nvSpPr>
        <p:spPr/>
        <p:txBody>
          <a:bodyPr/>
          <a:lstStyle/>
          <a:p>
            <a:r>
              <a:rPr lang="en-US" dirty="0"/>
              <a:t>Refoulement </a:t>
            </a:r>
          </a:p>
        </p:txBody>
      </p:sp>
      <p:sp>
        <p:nvSpPr>
          <p:cNvPr id="3" name="Content Placeholder 2">
            <a:extLst>
              <a:ext uri="{FF2B5EF4-FFF2-40B4-BE49-F238E27FC236}">
                <a16:creationId xmlns:a16="http://schemas.microsoft.com/office/drawing/2014/main" id="{F55E98FF-378A-544E-8CBF-99CDC738B36C}"/>
              </a:ext>
            </a:extLst>
          </p:cNvPr>
          <p:cNvSpPr>
            <a:spLocks noGrp="1"/>
          </p:cNvSpPr>
          <p:nvPr>
            <p:ph idx="1"/>
          </p:nvPr>
        </p:nvSpPr>
        <p:spPr/>
        <p:txBody>
          <a:bodyPr/>
          <a:lstStyle/>
          <a:p>
            <a:pPr algn="just"/>
            <a:r>
              <a:rPr lang="en-GB" dirty="0"/>
              <a:t>Violating non-refoulement does not cause the harmful conditions that endanger the lives, freedom, and human rights of refugees, but places refugees in these conditions. </a:t>
            </a:r>
          </a:p>
          <a:p>
            <a:pPr algn="just"/>
            <a:r>
              <a:rPr lang="en-GB" dirty="0"/>
              <a:t>Equivalent to throwing an innocent person, who had escaped onto your dry land, back into the water where they may drown. </a:t>
            </a:r>
          </a:p>
          <a:p>
            <a:pPr algn="just"/>
            <a:r>
              <a:rPr lang="en-GB" dirty="0"/>
              <a:t>Morally (and legally) prohibited. </a:t>
            </a:r>
            <a:endParaRPr lang="en-US" dirty="0"/>
          </a:p>
        </p:txBody>
      </p:sp>
    </p:spTree>
    <p:extLst>
      <p:ext uri="{BB962C8B-B14F-4D97-AF65-F5344CB8AC3E}">
        <p14:creationId xmlns:p14="http://schemas.microsoft.com/office/powerpoint/2010/main" val="14054492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81791-129E-F941-A37D-9A260FC15696}"/>
              </a:ext>
            </a:extLst>
          </p:cNvPr>
          <p:cNvSpPr>
            <a:spLocks noGrp="1"/>
          </p:cNvSpPr>
          <p:nvPr>
            <p:ph type="title"/>
          </p:nvPr>
        </p:nvSpPr>
        <p:spPr/>
        <p:txBody>
          <a:bodyPr/>
          <a:lstStyle/>
          <a:p>
            <a:r>
              <a:rPr lang="en-US" dirty="0"/>
              <a:t>Containment </a:t>
            </a:r>
          </a:p>
        </p:txBody>
      </p:sp>
      <p:sp>
        <p:nvSpPr>
          <p:cNvPr id="3" name="Content Placeholder 2">
            <a:extLst>
              <a:ext uri="{FF2B5EF4-FFF2-40B4-BE49-F238E27FC236}">
                <a16:creationId xmlns:a16="http://schemas.microsoft.com/office/drawing/2014/main" id="{385C4323-7E95-8943-9E4A-57913873F2CD}"/>
              </a:ext>
            </a:extLst>
          </p:cNvPr>
          <p:cNvSpPr>
            <a:spLocks noGrp="1"/>
          </p:cNvSpPr>
          <p:nvPr>
            <p:ph idx="1"/>
          </p:nvPr>
        </p:nvSpPr>
        <p:spPr/>
        <p:txBody>
          <a:bodyPr/>
          <a:lstStyle/>
          <a:p>
            <a:pPr algn="just"/>
            <a:r>
              <a:rPr lang="en-GB" dirty="0"/>
              <a:t>Does not cause the harmful conditions that endanger the lives, freedom and human rights of refugees, but contains refugees in these conditions and prevents their escape. </a:t>
            </a:r>
          </a:p>
          <a:p>
            <a:pPr algn="just"/>
            <a:r>
              <a:rPr lang="en-GB" i="1" dirty="0"/>
              <a:t>Keeping</a:t>
            </a:r>
            <a:r>
              <a:rPr lang="en-GB" dirty="0"/>
              <a:t> refugees from one’s jurisdiction in conditions where their life, liberty and human rights would be under threat. </a:t>
            </a:r>
          </a:p>
          <a:p>
            <a:pPr algn="just"/>
            <a:r>
              <a:rPr lang="en-GB" dirty="0"/>
              <a:t>Equivalent to holding an innocent person at arm's length in the water where they may drown, preventing them from swimming to safety onto your dry land. </a:t>
            </a:r>
          </a:p>
          <a:p>
            <a:endParaRPr lang="en-US" dirty="0"/>
          </a:p>
        </p:txBody>
      </p:sp>
    </p:spTree>
    <p:extLst>
      <p:ext uri="{BB962C8B-B14F-4D97-AF65-F5344CB8AC3E}">
        <p14:creationId xmlns:p14="http://schemas.microsoft.com/office/powerpoint/2010/main" val="19068816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6C2CE-7E50-CC40-BAC3-CB19307A5CB3}"/>
              </a:ext>
            </a:extLst>
          </p:cNvPr>
          <p:cNvSpPr>
            <a:spLocks noGrp="1"/>
          </p:cNvSpPr>
          <p:nvPr>
            <p:ph type="title"/>
          </p:nvPr>
        </p:nvSpPr>
        <p:spPr/>
        <p:txBody>
          <a:bodyPr/>
          <a:lstStyle/>
          <a:p>
            <a:r>
              <a:rPr lang="en-US" dirty="0"/>
              <a:t>Moral Difference?</a:t>
            </a:r>
          </a:p>
        </p:txBody>
      </p:sp>
      <p:sp>
        <p:nvSpPr>
          <p:cNvPr id="3" name="Content Placeholder 2">
            <a:extLst>
              <a:ext uri="{FF2B5EF4-FFF2-40B4-BE49-F238E27FC236}">
                <a16:creationId xmlns:a16="http://schemas.microsoft.com/office/drawing/2014/main" id="{039CFFAC-4F81-234A-8A48-954971D60B62}"/>
              </a:ext>
            </a:extLst>
          </p:cNvPr>
          <p:cNvSpPr>
            <a:spLocks noGrp="1"/>
          </p:cNvSpPr>
          <p:nvPr>
            <p:ph idx="1"/>
          </p:nvPr>
        </p:nvSpPr>
        <p:spPr/>
        <p:txBody>
          <a:bodyPr>
            <a:normAutofit/>
          </a:bodyPr>
          <a:lstStyle/>
          <a:p>
            <a:pPr algn="just"/>
            <a:r>
              <a:rPr lang="en-GB" dirty="0"/>
              <a:t>More permissible to hold a person in the water where they may drown rather than throw a person in the water where they may drown? </a:t>
            </a:r>
          </a:p>
          <a:p>
            <a:pPr algn="just"/>
            <a:r>
              <a:rPr lang="en-US" dirty="0"/>
              <a:t>Morally relevant facts are identical: </a:t>
            </a:r>
            <a:r>
              <a:rPr lang="en-GB" dirty="0"/>
              <a:t>one performs an action that is a necessary part of the sequence that leads to harm, since had each act not obtained, the person’s life would not have been endangered. </a:t>
            </a:r>
          </a:p>
          <a:p>
            <a:pPr lvl="1" algn="just"/>
            <a:r>
              <a:rPr lang="en-GB" dirty="0"/>
              <a:t>The thrown person would not have been placed in the dangerous conditions</a:t>
            </a:r>
          </a:p>
          <a:p>
            <a:pPr lvl="1" algn="just"/>
            <a:r>
              <a:rPr lang="en-GB" dirty="0"/>
              <a:t>The held person would not have been confined to the dangerous conditions and could have escaped.</a:t>
            </a:r>
          </a:p>
          <a:p>
            <a:pPr algn="just"/>
            <a:r>
              <a:rPr lang="en-GB" dirty="0"/>
              <a:t>Morally equivalent as instances of doing harm. </a:t>
            </a:r>
          </a:p>
          <a:p>
            <a:endParaRPr lang="en-US" dirty="0"/>
          </a:p>
        </p:txBody>
      </p:sp>
    </p:spTree>
    <p:extLst>
      <p:ext uri="{BB962C8B-B14F-4D97-AF65-F5344CB8AC3E}">
        <p14:creationId xmlns:p14="http://schemas.microsoft.com/office/powerpoint/2010/main" val="41225704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97EEF-520E-834B-9223-CD5B1FC9588F}"/>
              </a:ext>
            </a:extLst>
          </p:cNvPr>
          <p:cNvSpPr>
            <a:spLocks noGrp="1"/>
          </p:cNvSpPr>
          <p:nvPr>
            <p:ph type="title"/>
          </p:nvPr>
        </p:nvSpPr>
        <p:spPr/>
        <p:txBody>
          <a:bodyPr/>
          <a:lstStyle/>
          <a:p>
            <a:r>
              <a:rPr lang="en-US" dirty="0"/>
              <a:t>Refoulement vs Containment </a:t>
            </a:r>
          </a:p>
        </p:txBody>
      </p:sp>
      <p:sp>
        <p:nvSpPr>
          <p:cNvPr id="3" name="Content Placeholder 2">
            <a:extLst>
              <a:ext uri="{FF2B5EF4-FFF2-40B4-BE49-F238E27FC236}">
                <a16:creationId xmlns:a16="http://schemas.microsoft.com/office/drawing/2014/main" id="{70B04428-8460-3C4D-9E03-AF90A806CEC9}"/>
              </a:ext>
            </a:extLst>
          </p:cNvPr>
          <p:cNvSpPr>
            <a:spLocks noGrp="1"/>
          </p:cNvSpPr>
          <p:nvPr>
            <p:ph idx="1"/>
          </p:nvPr>
        </p:nvSpPr>
        <p:spPr/>
        <p:txBody>
          <a:bodyPr>
            <a:normAutofit lnSpcReduction="10000"/>
          </a:bodyPr>
          <a:lstStyle/>
          <a:p>
            <a:pPr marL="514350" indent="-514350" algn="just">
              <a:buFont typeface="+mj-lt"/>
              <a:buAutoNum type="arabicPeriod"/>
            </a:pPr>
            <a:r>
              <a:rPr lang="en-US" dirty="0"/>
              <a:t>Refoulement is equivalent to throwing an innocent person into the water</a:t>
            </a:r>
          </a:p>
          <a:p>
            <a:pPr marL="514350" indent="-514350" algn="just">
              <a:buFont typeface="+mj-lt"/>
              <a:buAutoNum type="arabicPeriod"/>
            </a:pPr>
            <a:r>
              <a:rPr lang="en-US" dirty="0"/>
              <a:t>Containment is equivalent to keeping an innocent person in the water </a:t>
            </a:r>
          </a:p>
          <a:p>
            <a:pPr marL="514350" indent="-514350" algn="just">
              <a:buFont typeface="+mj-lt"/>
              <a:buAutoNum type="arabicPeriod"/>
            </a:pPr>
            <a:r>
              <a:rPr lang="en-US" dirty="0"/>
              <a:t>There is no moral difference between throwing or keeping the person in the water </a:t>
            </a:r>
          </a:p>
          <a:p>
            <a:pPr marL="0" indent="0" algn="just">
              <a:buNone/>
            </a:pPr>
            <a:endParaRPr lang="en-US" dirty="0"/>
          </a:p>
          <a:p>
            <a:pPr marL="0" indent="0" algn="just">
              <a:buNone/>
            </a:pPr>
            <a:r>
              <a:rPr lang="en-US" dirty="0"/>
              <a:t>Therefore, there is no moral difference between refoulement and containment  (all else equal)</a:t>
            </a:r>
          </a:p>
          <a:p>
            <a:pPr marL="0" indent="0" algn="just">
              <a:buNone/>
            </a:pPr>
            <a:r>
              <a:rPr lang="en-US" sz="2800" dirty="0"/>
              <a:t>Therefore, containment ought to also be prohibited under international law</a:t>
            </a:r>
          </a:p>
          <a:p>
            <a:pPr marL="0" indent="0" algn="just">
              <a:buNone/>
            </a:pPr>
            <a:endParaRPr lang="en-US" dirty="0"/>
          </a:p>
          <a:p>
            <a:endParaRPr lang="en-US" dirty="0"/>
          </a:p>
        </p:txBody>
      </p:sp>
    </p:spTree>
    <p:extLst>
      <p:ext uri="{BB962C8B-B14F-4D97-AF65-F5344CB8AC3E}">
        <p14:creationId xmlns:p14="http://schemas.microsoft.com/office/powerpoint/2010/main" val="42071299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8E57F-7CA1-9289-5457-8F96D8B597C9}"/>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664CA6E2-956D-DFD2-8A6E-541AEC451CE5}"/>
              </a:ext>
            </a:extLst>
          </p:cNvPr>
          <p:cNvSpPr>
            <a:spLocks noGrp="1"/>
          </p:cNvSpPr>
          <p:nvPr>
            <p:ph idx="1"/>
          </p:nvPr>
        </p:nvSpPr>
        <p:spPr/>
        <p:txBody>
          <a:bodyPr/>
          <a:lstStyle/>
          <a:p>
            <a:pPr marL="0" indent="0" algn="just">
              <a:buNone/>
            </a:pPr>
            <a:r>
              <a:rPr lang="en-GB" dirty="0"/>
              <a:t>Border violence, detention, encampment, and containment are doing harm </a:t>
            </a:r>
          </a:p>
          <a:p>
            <a:pPr marL="0" indent="0" algn="just">
              <a:buNone/>
            </a:pPr>
            <a:endParaRPr lang="en-GB" dirty="0"/>
          </a:p>
          <a:p>
            <a:pPr marL="0" indent="0" algn="just">
              <a:buNone/>
            </a:pPr>
            <a:r>
              <a:rPr lang="en-GB" dirty="0"/>
              <a:t>States that adopt these practices are not innocent bystanders, nor merely failing to assist refugees, but are actively harming them. </a:t>
            </a:r>
          </a:p>
        </p:txBody>
      </p:sp>
    </p:spTree>
    <p:extLst>
      <p:ext uri="{BB962C8B-B14F-4D97-AF65-F5344CB8AC3E}">
        <p14:creationId xmlns:p14="http://schemas.microsoft.com/office/powerpoint/2010/main" val="1753870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86C84-E693-D329-2884-8DDA50E50243}"/>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017724FD-C5B4-C4C1-F6D3-CCC1228DC7EC}"/>
              </a:ext>
            </a:extLst>
          </p:cNvPr>
          <p:cNvSpPr>
            <a:spLocks noGrp="1"/>
          </p:cNvSpPr>
          <p:nvPr>
            <p:ph idx="1"/>
          </p:nvPr>
        </p:nvSpPr>
        <p:spPr/>
        <p:txBody>
          <a:bodyPr/>
          <a:lstStyle/>
          <a:p>
            <a:pPr marL="0" indent="0" algn="ctr">
              <a:buNone/>
            </a:pPr>
            <a:r>
              <a:rPr lang="en-GB" dirty="0"/>
              <a:t>States are obligated to open their borders and continue to admit refugees until the point of marginal utility (societal collapse).  </a:t>
            </a:r>
          </a:p>
          <a:p>
            <a:pPr marL="0" indent="0" algn="ctr">
              <a:buNone/>
            </a:pPr>
            <a:r>
              <a:rPr lang="en-GB" dirty="0"/>
              <a:t>(Singer and Singer 1988)</a:t>
            </a:r>
          </a:p>
          <a:p>
            <a:pPr algn="ctr"/>
            <a:endParaRPr lang="en-GB" dirty="0"/>
          </a:p>
          <a:p>
            <a:pPr marL="0" indent="0" algn="ctr">
              <a:buNone/>
            </a:pPr>
            <a:r>
              <a:rPr lang="en-GB" dirty="0"/>
              <a:t>States are not necessarily obligated to admit a single refugee. </a:t>
            </a:r>
          </a:p>
          <a:p>
            <a:pPr marL="0" indent="0" algn="ctr">
              <a:buNone/>
            </a:pPr>
            <a:r>
              <a:rPr lang="en-GB" dirty="0"/>
              <a:t>(Wellman 2008) </a:t>
            </a:r>
          </a:p>
        </p:txBody>
      </p:sp>
    </p:spTree>
    <p:extLst>
      <p:ext uri="{BB962C8B-B14F-4D97-AF65-F5344CB8AC3E}">
        <p14:creationId xmlns:p14="http://schemas.microsoft.com/office/powerpoint/2010/main" val="16322975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2F5B0-B0FC-0091-24D3-93EEF447A0F5}"/>
              </a:ext>
            </a:extLst>
          </p:cNvPr>
          <p:cNvSpPr>
            <a:spLocks noGrp="1"/>
          </p:cNvSpPr>
          <p:nvPr>
            <p:ph type="title"/>
          </p:nvPr>
        </p:nvSpPr>
        <p:spPr/>
        <p:txBody>
          <a:bodyPr/>
          <a:lstStyle/>
          <a:p>
            <a:r>
              <a:rPr lang="en-GB" dirty="0"/>
              <a:t>Unjustified Harm </a:t>
            </a:r>
          </a:p>
        </p:txBody>
      </p:sp>
      <p:sp>
        <p:nvSpPr>
          <p:cNvPr id="3" name="Content Placeholder 2">
            <a:extLst>
              <a:ext uri="{FF2B5EF4-FFF2-40B4-BE49-F238E27FC236}">
                <a16:creationId xmlns:a16="http://schemas.microsoft.com/office/drawing/2014/main" id="{57EB7D9A-CF2A-7782-8D30-09FC1413BD7C}"/>
              </a:ext>
            </a:extLst>
          </p:cNvPr>
          <p:cNvSpPr>
            <a:spLocks noGrp="1"/>
          </p:cNvSpPr>
          <p:nvPr>
            <p:ph idx="1"/>
          </p:nvPr>
        </p:nvSpPr>
        <p:spPr/>
        <p:txBody>
          <a:bodyPr>
            <a:normAutofit/>
          </a:bodyPr>
          <a:lstStyle/>
          <a:p>
            <a:r>
              <a:rPr lang="en-GB" dirty="0"/>
              <a:t>States and their citizens have a moral and legal right to control their borders based on a right and interests in self-determination </a:t>
            </a:r>
          </a:p>
          <a:p>
            <a:pPr lvl="1"/>
            <a:r>
              <a:rPr lang="en-GB" dirty="0"/>
              <a:t>Political, economic, and cultural interests in controlling access to political community (Miller 2016); associative ownership claims over state institutions and public goods (Pevnick 2011); rights to avoid unwanted obligations (Blake 2013); right to freedom of association (Wellman 2008). </a:t>
            </a:r>
          </a:p>
          <a:p>
            <a:pPr marL="457200" lvl="1" indent="0">
              <a:buNone/>
            </a:pPr>
            <a:endParaRPr lang="en-GB" dirty="0"/>
          </a:p>
          <a:p>
            <a:r>
              <a:rPr lang="en-GB" dirty="0"/>
              <a:t>A right to control borders cannot justify unnecessary, disproportionate, harm to innocent persons. </a:t>
            </a:r>
          </a:p>
          <a:p>
            <a:pPr marL="0" indent="0">
              <a:buNone/>
            </a:pPr>
            <a:endParaRPr lang="en-GB" dirty="0"/>
          </a:p>
          <a:p>
            <a:endParaRPr lang="en-GB" dirty="0"/>
          </a:p>
          <a:p>
            <a:pPr lvl="1"/>
            <a:endParaRPr lang="en-GB" dirty="0"/>
          </a:p>
          <a:p>
            <a:pPr marL="0" indent="0">
              <a:buNone/>
            </a:pPr>
            <a:endParaRPr lang="en-GB" dirty="0"/>
          </a:p>
          <a:p>
            <a:endParaRPr lang="en-GB" dirty="0"/>
          </a:p>
        </p:txBody>
      </p:sp>
    </p:spTree>
    <p:extLst>
      <p:ext uri="{BB962C8B-B14F-4D97-AF65-F5344CB8AC3E}">
        <p14:creationId xmlns:p14="http://schemas.microsoft.com/office/powerpoint/2010/main" val="41627656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8D343-5DDD-DF76-964C-7478331B8791}"/>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65CDD3A-F3BE-6E1A-C1C3-D76A3EF310D8}"/>
              </a:ext>
            </a:extLst>
          </p:cNvPr>
          <p:cNvSpPr>
            <a:spLocks noGrp="1"/>
          </p:cNvSpPr>
          <p:nvPr>
            <p:ph idx="1"/>
          </p:nvPr>
        </p:nvSpPr>
        <p:spPr/>
        <p:txBody>
          <a:bodyPr/>
          <a:lstStyle/>
          <a:p>
            <a:pPr marL="0" indent="0" algn="ctr">
              <a:buNone/>
            </a:pPr>
            <a:endParaRPr lang="en-GB" dirty="0"/>
          </a:p>
          <a:p>
            <a:pPr marL="0" indent="0" algn="ctr">
              <a:buNone/>
            </a:pPr>
            <a:r>
              <a:rPr lang="en-GB" dirty="0"/>
              <a:t>Harm is unjustified and is therefore an injustice </a:t>
            </a:r>
          </a:p>
        </p:txBody>
      </p:sp>
    </p:spTree>
    <p:extLst>
      <p:ext uri="{BB962C8B-B14F-4D97-AF65-F5344CB8AC3E}">
        <p14:creationId xmlns:p14="http://schemas.microsoft.com/office/powerpoint/2010/main" val="39846515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9C331-A615-8DE6-7B44-F73203BB4E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5F620C-8815-6994-E501-68DF41304A1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F2E1CB1B-9CB2-46FD-46AF-842B34E3153D}"/>
              </a:ext>
            </a:extLst>
          </p:cNvPr>
          <p:cNvSpPr>
            <a:spLocks noGrp="1"/>
          </p:cNvSpPr>
          <p:nvPr>
            <p:ph idx="1"/>
          </p:nvPr>
        </p:nvSpPr>
        <p:spPr/>
        <p:txBody>
          <a:bodyPr/>
          <a:lstStyle/>
          <a:p>
            <a:pPr marL="0" indent="0" algn="ctr">
              <a:buNone/>
            </a:pPr>
            <a:r>
              <a:rPr lang="en-GB" dirty="0"/>
              <a:t>Northern States are not innocent bystanders </a:t>
            </a:r>
          </a:p>
          <a:p>
            <a:pPr marL="0" indent="0" algn="ctr">
              <a:buNone/>
            </a:pPr>
            <a:r>
              <a:rPr lang="en-GB" dirty="0"/>
              <a:t>Adopt policies and practice that harm refugees </a:t>
            </a:r>
          </a:p>
          <a:p>
            <a:pPr marL="0" indent="0" algn="ctr">
              <a:buNone/>
            </a:pPr>
            <a:r>
              <a:rPr lang="en-GB" dirty="0"/>
              <a:t>These harms are not justified </a:t>
            </a:r>
          </a:p>
          <a:p>
            <a:pPr marL="0" indent="0" algn="ctr">
              <a:buNone/>
            </a:pPr>
            <a:r>
              <a:rPr lang="en-GB" dirty="0"/>
              <a:t>This is an injustice </a:t>
            </a:r>
          </a:p>
          <a:p>
            <a:pPr marL="0" indent="0" algn="ctr">
              <a:buNone/>
            </a:pPr>
            <a:endParaRPr lang="en-GB" dirty="0"/>
          </a:p>
          <a:p>
            <a:pPr marL="0" indent="0" algn="ctr">
              <a:buNone/>
            </a:pPr>
            <a:r>
              <a:rPr lang="en-GB" dirty="0"/>
              <a:t>Responsible northern states actors have urgent negative duties to desist from current practices that unjustifiably harm and violate the rights of  innocent persons</a:t>
            </a:r>
          </a:p>
        </p:txBody>
      </p:sp>
    </p:spTree>
    <p:extLst>
      <p:ext uri="{BB962C8B-B14F-4D97-AF65-F5344CB8AC3E}">
        <p14:creationId xmlns:p14="http://schemas.microsoft.com/office/powerpoint/2010/main" val="38894875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6D0A6-73E2-08B0-7B77-909299538E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A9E60C-E9A4-49BF-A1B4-F192A28598F0}"/>
              </a:ext>
            </a:extLst>
          </p:cNvPr>
          <p:cNvSpPr>
            <a:spLocks noGrp="1"/>
          </p:cNvSpPr>
          <p:nvPr>
            <p:ph type="title"/>
          </p:nvPr>
        </p:nvSpPr>
        <p:spPr/>
        <p:txBody>
          <a:bodyPr/>
          <a:lstStyle/>
          <a:p>
            <a:r>
              <a:rPr lang="en-GB" dirty="0"/>
              <a:t>Structure </a:t>
            </a:r>
          </a:p>
        </p:txBody>
      </p:sp>
      <p:sp>
        <p:nvSpPr>
          <p:cNvPr id="3" name="Content Placeholder 2">
            <a:extLst>
              <a:ext uri="{FF2B5EF4-FFF2-40B4-BE49-F238E27FC236}">
                <a16:creationId xmlns:a16="http://schemas.microsoft.com/office/drawing/2014/main" id="{FC6BCD42-694B-B018-00E1-6FCCF6788455}"/>
              </a:ext>
            </a:extLst>
          </p:cNvPr>
          <p:cNvSpPr>
            <a:spLocks noGrp="1"/>
          </p:cNvSpPr>
          <p:nvPr>
            <p:ph idx="1"/>
          </p:nvPr>
        </p:nvSpPr>
        <p:spPr/>
        <p:txBody>
          <a:bodyPr/>
          <a:lstStyle/>
          <a:p>
            <a:r>
              <a:rPr lang="en-GB" dirty="0"/>
              <a:t>Approaches to Understanding Obligations to Refugees </a:t>
            </a:r>
          </a:p>
          <a:p>
            <a:r>
              <a:rPr lang="en-GB" dirty="0"/>
              <a:t>State Practices Used in Response to Refugees: Negative Duties</a:t>
            </a:r>
          </a:p>
          <a:p>
            <a:r>
              <a:rPr lang="en-GB" dirty="0">
                <a:solidFill>
                  <a:srgbClr val="FF0000"/>
                </a:solidFill>
              </a:rPr>
              <a:t>Harms and Injustices of Displacement: Positive Duties </a:t>
            </a:r>
          </a:p>
          <a:p>
            <a:r>
              <a:rPr lang="en-GB" dirty="0"/>
              <a:t>The Possibility of an Ethical Response </a:t>
            </a:r>
          </a:p>
        </p:txBody>
      </p:sp>
    </p:spTree>
    <p:extLst>
      <p:ext uri="{BB962C8B-B14F-4D97-AF65-F5344CB8AC3E}">
        <p14:creationId xmlns:p14="http://schemas.microsoft.com/office/powerpoint/2010/main" val="30865557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30083-D823-4E58-FC96-6A641908D04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F094301-0329-4F96-5E20-D44C24829F7C}"/>
              </a:ext>
            </a:extLst>
          </p:cNvPr>
          <p:cNvSpPr>
            <a:spLocks noGrp="1"/>
          </p:cNvSpPr>
          <p:nvPr>
            <p:ph idx="1"/>
          </p:nvPr>
        </p:nvSpPr>
        <p:spPr/>
        <p:txBody>
          <a:bodyPr/>
          <a:lstStyle/>
          <a:p>
            <a:pPr marL="0" indent="0" algn="just">
              <a:buNone/>
            </a:pPr>
            <a:r>
              <a:rPr lang="en-GB" dirty="0"/>
              <a:t>The Duty of Rescue Approach: </a:t>
            </a:r>
          </a:p>
          <a:p>
            <a:pPr algn="just"/>
            <a:r>
              <a:rPr lang="en-GB" dirty="0"/>
              <a:t>Northern States are innocent bystanders overlooking the harms of global refugee displacement unfold, and these states have moral obligations to rescue refugees from these harms at least if they can do so at little cost to themselves.  </a:t>
            </a:r>
          </a:p>
          <a:p>
            <a:pPr algn="just"/>
            <a:r>
              <a:rPr lang="en-GB" dirty="0"/>
              <a:t>How to understand these obligations? How strong or weighty are they? How ought they to be fulfilled? </a:t>
            </a:r>
          </a:p>
          <a:p>
            <a:pPr marL="0" indent="0">
              <a:buNone/>
            </a:pPr>
            <a:endParaRPr lang="en-GB" dirty="0"/>
          </a:p>
          <a:p>
            <a:endParaRPr lang="en-GB" dirty="0"/>
          </a:p>
        </p:txBody>
      </p:sp>
    </p:spTree>
    <p:extLst>
      <p:ext uri="{BB962C8B-B14F-4D97-AF65-F5344CB8AC3E}">
        <p14:creationId xmlns:p14="http://schemas.microsoft.com/office/powerpoint/2010/main" val="19715520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7C0E6-22C6-B5CB-D3E3-28AB8E4B924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3F4AC2-4CAE-3F10-B38C-168EA6E11418}"/>
              </a:ext>
            </a:extLst>
          </p:cNvPr>
          <p:cNvSpPr>
            <a:spLocks noGrp="1"/>
          </p:cNvSpPr>
          <p:nvPr>
            <p:ph idx="1"/>
          </p:nvPr>
        </p:nvSpPr>
        <p:spPr>
          <a:xfrm>
            <a:off x="838200" y="1424181"/>
            <a:ext cx="10515600" cy="4351338"/>
          </a:xfrm>
        </p:spPr>
        <p:txBody>
          <a:bodyPr>
            <a:normAutofit lnSpcReduction="10000"/>
          </a:bodyPr>
          <a:lstStyle/>
          <a:p>
            <a:pPr marL="0" indent="0" algn="ctr">
              <a:buNone/>
            </a:pPr>
            <a:endParaRPr lang="en-US" dirty="0"/>
          </a:p>
          <a:p>
            <a:pPr marL="0" indent="0" algn="ctr">
              <a:buNone/>
            </a:pPr>
            <a:r>
              <a:rPr lang="en-US" dirty="0"/>
              <a:t>42.5 million refugees</a:t>
            </a:r>
          </a:p>
          <a:p>
            <a:pPr marL="0" indent="0" algn="ctr">
              <a:buNone/>
            </a:pPr>
            <a:endParaRPr lang="en-US" dirty="0"/>
          </a:p>
          <a:p>
            <a:pPr marL="0" indent="0" algn="ctr">
              <a:buNone/>
            </a:pPr>
            <a:r>
              <a:rPr lang="en-US" dirty="0"/>
              <a:t>Majority under UNHCR’s mandate (74%) come from six countries*</a:t>
            </a:r>
          </a:p>
          <a:p>
            <a:pPr marL="0" indent="0" algn="ctr">
              <a:buNone/>
            </a:pPr>
            <a:r>
              <a:rPr lang="en-US" dirty="0"/>
              <a:t>Syria, Ukraine, Venezuela, Afghanistan, Sudan, S. Sudan</a:t>
            </a:r>
          </a:p>
          <a:p>
            <a:pPr marL="0" indent="0" algn="ctr">
              <a:buNone/>
            </a:pPr>
            <a:endParaRPr lang="en-US" dirty="0"/>
          </a:p>
          <a:p>
            <a:pPr marL="0" indent="0" algn="ctr">
              <a:buNone/>
            </a:pPr>
            <a:r>
              <a:rPr lang="en-US" dirty="0"/>
              <a:t>*not including approx. 6 million Palestinian refugees under UNRWA’s mandate </a:t>
            </a:r>
          </a:p>
          <a:p>
            <a:pPr marL="0" indent="0" algn="ctr">
              <a:buNone/>
            </a:pPr>
            <a:r>
              <a:rPr lang="en-US" dirty="0">
                <a:solidFill>
                  <a:schemeClr val="bg1"/>
                </a:solidFill>
              </a:rPr>
              <a:t>What obligations (if any) do we have towards them?</a:t>
            </a:r>
          </a:p>
          <a:p>
            <a:pPr marL="0" indent="0" algn="ctr">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0632850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E869C-5FB4-7248-EEB5-9D9DE33B7EBD}"/>
              </a:ext>
            </a:extLst>
          </p:cNvPr>
          <p:cNvSpPr>
            <a:spLocks noGrp="1"/>
          </p:cNvSpPr>
          <p:nvPr>
            <p:ph type="title"/>
          </p:nvPr>
        </p:nvSpPr>
        <p:spPr/>
        <p:txBody>
          <a:bodyPr/>
          <a:lstStyle/>
          <a:p>
            <a:r>
              <a:rPr lang="en-GB" dirty="0"/>
              <a:t>Causes of Displacement </a:t>
            </a:r>
          </a:p>
        </p:txBody>
      </p:sp>
      <p:sp>
        <p:nvSpPr>
          <p:cNvPr id="3" name="Content Placeholder 2">
            <a:extLst>
              <a:ext uri="{FF2B5EF4-FFF2-40B4-BE49-F238E27FC236}">
                <a16:creationId xmlns:a16="http://schemas.microsoft.com/office/drawing/2014/main" id="{F4B7E4DD-443C-3B6B-1B66-95DC00F81E06}"/>
              </a:ext>
            </a:extLst>
          </p:cNvPr>
          <p:cNvSpPr>
            <a:spLocks noGrp="1"/>
          </p:cNvSpPr>
          <p:nvPr>
            <p:ph idx="1"/>
          </p:nvPr>
        </p:nvSpPr>
        <p:spPr/>
        <p:txBody>
          <a:bodyPr>
            <a:normAutofit/>
          </a:bodyPr>
          <a:lstStyle/>
          <a:p>
            <a:pPr algn="just"/>
            <a:r>
              <a:rPr lang="en-GB" dirty="0">
                <a:latin typeface="Garamond" panose="02020404030301010803" pitchFamily="18" charset="0"/>
              </a:rPr>
              <a:t>Extensive, severe, and systematic human rights violations: War, civil war, </a:t>
            </a:r>
            <a:r>
              <a:rPr lang="en-GB" dirty="0">
                <a:effectLst/>
                <a:latin typeface="Garamond" panose="02020404030301010803" pitchFamily="18" charset="0"/>
                <a:ea typeface="MS Mincho" panose="02020609040205080304" pitchFamily="49" charset="-128"/>
                <a:cs typeface="Times New Roman" panose="02020603050405020304" pitchFamily="18" charset="0"/>
              </a:rPr>
              <a:t>conflict and wide-spread generalised violence, targeted bombing and attacks on civilian populations, arbitrary detention, forced disappearance, extrajudicial executions, persecution, cruel and degrading treatment, physical abuse, rape and gender-based violence (used as a weapon of war), torture, enslavement, mass murder, ethnic cleansing and potential genocide.</a:t>
            </a:r>
            <a:r>
              <a:rPr lang="en-GB" dirty="0">
                <a:effectLst/>
                <a:latin typeface="Garamond" panose="02020404030301010803" pitchFamily="18" charset="0"/>
              </a:rPr>
              <a:t> </a:t>
            </a:r>
          </a:p>
          <a:p>
            <a:pPr algn="just"/>
            <a:endParaRPr lang="en-GB" dirty="0">
              <a:latin typeface="Garamond" panose="02020404030301010803" pitchFamily="18" charset="0"/>
            </a:endParaRPr>
          </a:p>
          <a:p>
            <a:pPr marL="0" indent="0" algn="just">
              <a:buNone/>
            </a:pPr>
            <a:r>
              <a:rPr lang="en-GB" sz="2000" dirty="0"/>
              <a:t>Sources: Human Rights Watch ‘World Reports’ Syria, Ukraine, Afghanistan, Venezuela, Sudan, South Sudan</a:t>
            </a:r>
          </a:p>
          <a:p>
            <a:pPr algn="just"/>
            <a:endParaRPr lang="en-GB" dirty="0">
              <a:latin typeface="Garamond" panose="02020404030301010803" pitchFamily="18" charset="0"/>
            </a:endParaRPr>
          </a:p>
        </p:txBody>
      </p:sp>
    </p:spTree>
    <p:extLst>
      <p:ext uri="{BB962C8B-B14F-4D97-AF65-F5344CB8AC3E}">
        <p14:creationId xmlns:p14="http://schemas.microsoft.com/office/powerpoint/2010/main" val="2796811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14F44-A148-FF4A-BE3C-63C76965257C}"/>
              </a:ext>
            </a:extLst>
          </p:cNvPr>
          <p:cNvSpPr>
            <a:spLocks noGrp="1"/>
          </p:cNvSpPr>
          <p:nvPr>
            <p:ph type="title"/>
          </p:nvPr>
        </p:nvSpPr>
        <p:spPr/>
        <p:txBody>
          <a:bodyPr/>
          <a:lstStyle/>
          <a:p>
            <a:r>
              <a:rPr lang="en-US" dirty="0"/>
              <a:t>Situation Once Displaced </a:t>
            </a:r>
          </a:p>
        </p:txBody>
      </p:sp>
      <p:sp>
        <p:nvSpPr>
          <p:cNvPr id="3" name="Content Placeholder 2">
            <a:extLst>
              <a:ext uri="{FF2B5EF4-FFF2-40B4-BE49-F238E27FC236}">
                <a16:creationId xmlns:a16="http://schemas.microsoft.com/office/drawing/2014/main" id="{2FD75AB2-F892-1B44-91E0-8B56C9C6791D}"/>
              </a:ext>
            </a:extLst>
          </p:cNvPr>
          <p:cNvSpPr>
            <a:spLocks noGrp="1"/>
          </p:cNvSpPr>
          <p:nvPr>
            <p:ph idx="1"/>
          </p:nvPr>
        </p:nvSpPr>
        <p:spPr/>
        <p:txBody>
          <a:bodyPr>
            <a:normAutofit fontScale="92500" lnSpcReduction="20000"/>
          </a:bodyPr>
          <a:lstStyle/>
          <a:p>
            <a:pPr marL="0" indent="0" algn="just">
              <a:buNone/>
            </a:pPr>
            <a:r>
              <a:rPr lang="en-US" dirty="0"/>
              <a:t>Vast majority (71%) are hosted by low and middle income states in the Global South. </a:t>
            </a:r>
            <a:endParaRPr lang="en-US" sz="2000" dirty="0"/>
          </a:p>
          <a:p>
            <a:pPr marL="0" indent="0">
              <a:buNone/>
            </a:pPr>
            <a:endParaRPr lang="en-US" sz="2000" dirty="0"/>
          </a:p>
          <a:p>
            <a:pPr marL="0" indent="0" algn="just">
              <a:buNone/>
            </a:pPr>
            <a:r>
              <a:rPr lang="en-GB" dirty="0"/>
              <a:t>Such refugees, having fled their own states, are displaced into a situation where they effectively face three options (Parekh 2020):</a:t>
            </a:r>
          </a:p>
          <a:p>
            <a:pPr marL="0" indent="0">
              <a:buNone/>
            </a:pPr>
            <a:endParaRPr lang="en-GB" dirty="0"/>
          </a:p>
          <a:p>
            <a:pPr marL="1428750" lvl="2" indent="-514350" algn="just">
              <a:buFont typeface="+mj-lt"/>
              <a:buAutoNum type="arabicPeriod"/>
            </a:pPr>
            <a:r>
              <a:rPr lang="en-GB" sz="2800" dirty="0"/>
              <a:t>Urban areas </a:t>
            </a:r>
          </a:p>
          <a:p>
            <a:pPr marL="1428750" lvl="2" indent="-514350" algn="just">
              <a:buFont typeface="+mj-lt"/>
              <a:buAutoNum type="arabicPeriod"/>
            </a:pPr>
            <a:r>
              <a:rPr lang="en-GB" sz="2800" dirty="0"/>
              <a:t>Camps </a:t>
            </a:r>
          </a:p>
          <a:p>
            <a:pPr marL="1428750" lvl="2" indent="-514350" algn="just">
              <a:buFont typeface="+mj-lt"/>
              <a:buAutoNum type="arabicPeriod"/>
            </a:pPr>
            <a:r>
              <a:rPr lang="en-GB" sz="2800" dirty="0"/>
              <a:t>Journeys to Global North </a:t>
            </a:r>
          </a:p>
          <a:p>
            <a:pPr marL="0" indent="0">
              <a:buNone/>
            </a:pPr>
            <a:endParaRPr lang="en-US" sz="2000" dirty="0"/>
          </a:p>
          <a:p>
            <a:pPr marL="0" indent="0">
              <a:buNone/>
            </a:pPr>
            <a:endParaRPr lang="en-US" sz="2000" dirty="0"/>
          </a:p>
          <a:p>
            <a:pPr marL="0" indent="0">
              <a:buNone/>
            </a:pPr>
            <a:r>
              <a:rPr lang="en-US" sz="2000" dirty="0"/>
              <a:t>Source: UNHCR Global Trends 2025</a:t>
            </a:r>
          </a:p>
          <a:p>
            <a:pPr marL="0" indent="0">
              <a:buNone/>
            </a:pPr>
            <a:endParaRPr lang="en-GB" dirty="0"/>
          </a:p>
          <a:p>
            <a:pPr lvl="1"/>
            <a:endParaRPr lang="en-GB" dirty="0"/>
          </a:p>
          <a:p>
            <a:pPr marL="457200" lvl="1" indent="0">
              <a:buNone/>
            </a:pPr>
            <a:endParaRPr lang="en-US" dirty="0"/>
          </a:p>
        </p:txBody>
      </p:sp>
    </p:spTree>
    <p:extLst>
      <p:ext uri="{BB962C8B-B14F-4D97-AF65-F5344CB8AC3E}">
        <p14:creationId xmlns:p14="http://schemas.microsoft.com/office/powerpoint/2010/main" val="307009939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41A47-4BC7-C64A-9506-5BE1C416656D}"/>
              </a:ext>
            </a:extLst>
          </p:cNvPr>
          <p:cNvSpPr>
            <a:spLocks noGrp="1"/>
          </p:cNvSpPr>
          <p:nvPr>
            <p:ph type="title"/>
          </p:nvPr>
        </p:nvSpPr>
        <p:spPr/>
        <p:txBody>
          <a:bodyPr/>
          <a:lstStyle/>
          <a:p>
            <a:r>
              <a:rPr lang="en-US" dirty="0"/>
              <a:t>Situation Once Displaced </a:t>
            </a:r>
          </a:p>
        </p:txBody>
      </p:sp>
      <p:sp>
        <p:nvSpPr>
          <p:cNvPr id="3" name="Content Placeholder 2">
            <a:extLst>
              <a:ext uri="{FF2B5EF4-FFF2-40B4-BE49-F238E27FC236}">
                <a16:creationId xmlns:a16="http://schemas.microsoft.com/office/drawing/2014/main" id="{27BF00C8-A7DA-F04A-B3B0-DEC0B5549623}"/>
              </a:ext>
            </a:extLst>
          </p:cNvPr>
          <p:cNvSpPr>
            <a:spLocks noGrp="1"/>
          </p:cNvSpPr>
          <p:nvPr>
            <p:ph idx="1"/>
          </p:nvPr>
        </p:nvSpPr>
        <p:spPr>
          <a:xfrm>
            <a:off x="838200" y="2006600"/>
            <a:ext cx="10515600" cy="4486275"/>
          </a:xfrm>
        </p:spPr>
        <p:txBody>
          <a:bodyPr>
            <a:normAutofit/>
          </a:bodyPr>
          <a:lstStyle/>
          <a:p>
            <a:pPr marL="514350" indent="-514350">
              <a:buFont typeface="+mj-lt"/>
              <a:buAutoNum type="arabicPeriod"/>
            </a:pPr>
            <a:r>
              <a:rPr lang="en-US" dirty="0"/>
              <a:t>Urban areas </a:t>
            </a:r>
          </a:p>
          <a:p>
            <a:pPr lvl="1"/>
            <a:r>
              <a:rPr lang="en-GB" dirty="0"/>
              <a:t>Sub citizen status: lack legal rights, citizenship, formal right to work, or equality before the law. </a:t>
            </a:r>
          </a:p>
          <a:p>
            <a:pPr lvl="1"/>
            <a:r>
              <a:rPr lang="en-GB" dirty="0"/>
              <a:t>Discrimination, extreme poverty, destitution, exploitation and homelessness. Human rights abuses without recourse to, or protection by, domestic law or authorities. </a:t>
            </a:r>
          </a:p>
          <a:p>
            <a:pPr lvl="1"/>
            <a:r>
              <a:rPr lang="en-GB" dirty="0"/>
              <a:t>Little to no access to international humanitarian assistance. </a:t>
            </a:r>
          </a:p>
          <a:p>
            <a:endParaRPr lang="en-US" dirty="0"/>
          </a:p>
        </p:txBody>
      </p:sp>
    </p:spTree>
    <p:extLst>
      <p:ext uri="{BB962C8B-B14F-4D97-AF65-F5344CB8AC3E}">
        <p14:creationId xmlns:p14="http://schemas.microsoft.com/office/powerpoint/2010/main" val="27190490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7A3F5-0836-BD54-8084-5231610211F6}"/>
              </a:ext>
            </a:extLst>
          </p:cNvPr>
          <p:cNvSpPr>
            <a:spLocks noGrp="1"/>
          </p:cNvSpPr>
          <p:nvPr>
            <p:ph type="title"/>
          </p:nvPr>
        </p:nvSpPr>
        <p:spPr/>
        <p:txBody>
          <a:bodyPr/>
          <a:lstStyle/>
          <a:p>
            <a:r>
              <a:rPr lang="en-GB" dirty="0"/>
              <a:t>Situation Once Displaced </a:t>
            </a:r>
          </a:p>
        </p:txBody>
      </p:sp>
      <p:sp>
        <p:nvSpPr>
          <p:cNvPr id="3" name="Content Placeholder 2">
            <a:extLst>
              <a:ext uri="{FF2B5EF4-FFF2-40B4-BE49-F238E27FC236}">
                <a16:creationId xmlns:a16="http://schemas.microsoft.com/office/drawing/2014/main" id="{5BB83851-2E13-A13A-0248-50C5D1BA9118}"/>
              </a:ext>
            </a:extLst>
          </p:cNvPr>
          <p:cNvSpPr>
            <a:spLocks noGrp="1"/>
          </p:cNvSpPr>
          <p:nvPr>
            <p:ph idx="1"/>
          </p:nvPr>
        </p:nvSpPr>
        <p:spPr/>
        <p:txBody>
          <a:bodyPr/>
          <a:lstStyle/>
          <a:p>
            <a:pPr marL="0" indent="0">
              <a:buNone/>
            </a:pPr>
            <a:r>
              <a:rPr lang="en-GB" dirty="0"/>
              <a:t>2.  Camps </a:t>
            </a:r>
          </a:p>
          <a:p>
            <a:pPr lvl="1"/>
            <a:r>
              <a:rPr lang="en-GB" dirty="0"/>
              <a:t>Inadequate food, sanitation, healthcare.  </a:t>
            </a:r>
          </a:p>
          <a:p>
            <a:pPr lvl="1"/>
            <a:r>
              <a:rPr lang="en-GB" dirty="0"/>
              <a:t>No free movement or right to work: passive existence. </a:t>
            </a:r>
          </a:p>
          <a:p>
            <a:pPr lvl="1"/>
            <a:r>
              <a:rPr lang="en-GB" dirty="0"/>
              <a:t>Denial of refugee convention rights </a:t>
            </a:r>
          </a:p>
          <a:p>
            <a:pPr lvl="1"/>
            <a:r>
              <a:rPr lang="en-GB" dirty="0"/>
              <a:t>Extensive human rights violations, (esp. rape and gender-based violence). (</a:t>
            </a:r>
            <a:r>
              <a:rPr lang="en-GB" dirty="0" err="1"/>
              <a:t>Veridame</a:t>
            </a:r>
            <a:r>
              <a:rPr lang="en-GB" dirty="0"/>
              <a:t> and Harrell-Bond 2005; Parekh 2016) </a:t>
            </a:r>
          </a:p>
          <a:p>
            <a:pPr lvl="1"/>
            <a:r>
              <a:rPr lang="en-GB" dirty="0"/>
              <a:t>Prolonged periods of times in camp settings </a:t>
            </a:r>
          </a:p>
          <a:p>
            <a:pPr lvl="2"/>
            <a:endParaRPr lang="en-GB" dirty="0"/>
          </a:p>
          <a:p>
            <a:pPr marL="0" indent="0">
              <a:buNone/>
            </a:pPr>
            <a:endParaRPr lang="en-GB" dirty="0"/>
          </a:p>
        </p:txBody>
      </p:sp>
    </p:spTree>
    <p:extLst>
      <p:ext uri="{BB962C8B-B14F-4D97-AF65-F5344CB8AC3E}">
        <p14:creationId xmlns:p14="http://schemas.microsoft.com/office/powerpoint/2010/main" val="2760917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B16A4-F9BD-3BD6-89D1-932ACC28D7EA}"/>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C28A4699-A18D-3977-3AD9-56D37A0A569B}"/>
              </a:ext>
            </a:extLst>
          </p:cNvPr>
          <p:cNvSpPr>
            <a:spLocks noGrp="1"/>
          </p:cNvSpPr>
          <p:nvPr>
            <p:ph idx="1"/>
          </p:nvPr>
        </p:nvSpPr>
        <p:spPr/>
        <p:txBody>
          <a:bodyPr/>
          <a:lstStyle/>
          <a:p>
            <a:pPr marL="0" indent="0" algn="ctr">
              <a:buNone/>
            </a:pPr>
            <a:r>
              <a:rPr lang="en-GB" dirty="0"/>
              <a:t>Some states have accepted and host over one million.</a:t>
            </a:r>
          </a:p>
          <a:p>
            <a:pPr marL="0" indent="0" algn="ctr">
              <a:buNone/>
            </a:pPr>
            <a:endParaRPr lang="en-GB" dirty="0"/>
          </a:p>
          <a:p>
            <a:pPr marL="0" indent="0" algn="ctr">
              <a:buNone/>
            </a:pPr>
            <a:endParaRPr lang="en-GB" dirty="0"/>
          </a:p>
          <a:p>
            <a:pPr marL="0" indent="0" algn="ctr">
              <a:buNone/>
            </a:pPr>
            <a:r>
              <a:rPr lang="en-GB" dirty="0"/>
              <a:t>Some states erect barbed wire fences and engage in violent pushbacks.</a:t>
            </a:r>
          </a:p>
        </p:txBody>
      </p:sp>
    </p:spTree>
    <p:extLst>
      <p:ext uri="{BB962C8B-B14F-4D97-AF65-F5344CB8AC3E}">
        <p14:creationId xmlns:p14="http://schemas.microsoft.com/office/powerpoint/2010/main" val="360545305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7131B2-F0AC-EE95-674D-DBBB5EC6C0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63657C-93FD-9ADD-D893-35B5A941D8A5}"/>
              </a:ext>
            </a:extLst>
          </p:cNvPr>
          <p:cNvSpPr>
            <a:spLocks noGrp="1"/>
          </p:cNvSpPr>
          <p:nvPr>
            <p:ph type="title"/>
          </p:nvPr>
        </p:nvSpPr>
        <p:spPr/>
        <p:txBody>
          <a:bodyPr/>
          <a:lstStyle/>
          <a:p>
            <a:r>
              <a:rPr lang="en-GB" dirty="0"/>
              <a:t>Situation Once Displaced </a:t>
            </a:r>
          </a:p>
        </p:txBody>
      </p:sp>
      <p:sp>
        <p:nvSpPr>
          <p:cNvPr id="3" name="Content Placeholder 2">
            <a:extLst>
              <a:ext uri="{FF2B5EF4-FFF2-40B4-BE49-F238E27FC236}">
                <a16:creationId xmlns:a16="http://schemas.microsoft.com/office/drawing/2014/main" id="{DFBB703A-0E78-EEE0-7266-796C67BC1A4F}"/>
              </a:ext>
            </a:extLst>
          </p:cNvPr>
          <p:cNvSpPr>
            <a:spLocks noGrp="1"/>
          </p:cNvSpPr>
          <p:nvPr>
            <p:ph idx="1"/>
          </p:nvPr>
        </p:nvSpPr>
        <p:spPr/>
        <p:txBody>
          <a:bodyPr/>
          <a:lstStyle/>
          <a:p>
            <a:pPr marL="0" indent="0">
              <a:buNone/>
            </a:pPr>
            <a:r>
              <a:rPr lang="en-GB" dirty="0"/>
              <a:t>3.  Journeys to seek asylum in states in the Global North </a:t>
            </a:r>
          </a:p>
          <a:p>
            <a:pPr lvl="1"/>
            <a:r>
              <a:rPr lang="en-GB" dirty="0"/>
              <a:t>Extensive human rights violations (violence, abduction, torture, exploitation, sexual violence) </a:t>
            </a:r>
          </a:p>
          <a:p>
            <a:pPr lvl="1"/>
            <a:r>
              <a:rPr lang="en-GB" dirty="0"/>
              <a:t>Risk of death (lethal violence, subsistence-deaths, drowning). </a:t>
            </a:r>
          </a:p>
          <a:p>
            <a:pPr marL="0" indent="0">
              <a:buNone/>
            </a:pPr>
            <a:endParaRPr lang="en-GB" dirty="0"/>
          </a:p>
        </p:txBody>
      </p:sp>
    </p:spTree>
    <p:extLst>
      <p:ext uri="{BB962C8B-B14F-4D97-AF65-F5344CB8AC3E}">
        <p14:creationId xmlns:p14="http://schemas.microsoft.com/office/powerpoint/2010/main" val="164545801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A21409-105C-5D4E-8940-7FA89735578B}"/>
              </a:ext>
            </a:extLst>
          </p:cNvPr>
          <p:cNvSpPr>
            <a:spLocks noGrp="1"/>
          </p:cNvSpPr>
          <p:nvPr>
            <p:ph idx="1"/>
          </p:nvPr>
        </p:nvSpPr>
        <p:spPr/>
        <p:txBody>
          <a:bodyPr/>
          <a:lstStyle/>
          <a:p>
            <a:pPr marL="0" indent="0" algn="ctr">
              <a:buNone/>
            </a:pPr>
            <a:r>
              <a:rPr lang="en-US" dirty="0"/>
              <a:t>Refugees are subjected to extensive and severe human rights violations </a:t>
            </a:r>
            <a:r>
              <a:rPr lang="en-US" i="1" dirty="0"/>
              <a:t>both</a:t>
            </a:r>
            <a:r>
              <a:rPr lang="en-US" dirty="0"/>
              <a:t> in the causes of displacement, </a:t>
            </a:r>
            <a:r>
              <a:rPr lang="en-US" i="1" dirty="0"/>
              <a:t>and</a:t>
            </a:r>
            <a:r>
              <a:rPr lang="en-US" dirty="0"/>
              <a:t> whilst displaced (in urban areas, camps, or on journeys). </a:t>
            </a:r>
          </a:p>
        </p:txBody>
      </p:sp>
    </p:spTree>
    <p:extLst>
      <p:ext uri="{BB962C8B-B14F-4D97-AF65-F5344CB8AC3E}">
        <p14:creationId xmlns:p14="http://schemas.microsoft.com/office/powerpoint/2010/main" val="420372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19591-D774-2CA0-10F9-2F3652784B97}"/>
              </a:ext>
            </a:extLst>
          </p:cNvPr>
          <p:cNvSpPr>
            <a:spLocks noGrp="1"/>
          </p:cNvSpPr>
          <p:nvPr>
            <p:ph type="title"/>
          </p:nvPr>
        </p:nvSpPr>
        <p:spPr/>
        <p:txBody>
          <a:bodyPr/>
          <a:lstStyle/>
          <a:p>
            <a:r>
              <a:rPr lang="en-GB" dirty="0"/>
              <a:t>Distinctive Harms and Injustices </a:t>
            </a:r>
          </a:p>
        </p:txBody>
      </p:sp>
      <p:sp>
        <p:nvSpPr>
          <p:cNvPr id="3" name="Content Placeholder 2">
            <a:extLst>
              <a:ext uri="{FF2B5EF4-FFF2-40B4-BE49-F238E27FC236}">
                <a16:creationId xmlns:a16="http://schemas.microsoft.com/office/drawing/2014/main" id="{AACFEB1A-3E56-E0E3-A1F8-EFF733F4AFC6}"/>
              </a:ext>
            </a:extLst>
          </p:cNvPr>
          <p:cNvSpPr>
            <a:spLocks noGrp="1"/>
          </p:cNvSpPr>
          <p:nvPr>
            <p:ph idx="1"/>
          </p:nvPr>
        </p:nvSpPr>
        <p:spPr/>
        <p:txBody>
          <a:bodyPr>
            <a:normAutofit lnSpcReduction="10000"/>
          </a:bodyPr>
          <a:lstStyle/>
          <a:p>
            <a:r>
              <a:rPr lang="en-GB" dirty="0"/>
              <a:t>In addition to mental and physical suffering, human rights violations endured as a result of, and during displacement include:</a:t>
            </a:r>
          </a:p>
          <a:p>
            <a:r>
              <a:rPr lang="en-GB" dirty="0"/>
              <a:t>Violation of autonomy </a:t>
            </a:r>
          </a:p>
          <a:p>
            <a:pPr lvl="1"/>
            <a:r>
              <a:rPr lang="en-GB" dirty="0"/>
              <a:t>Deprivations of control over one’s environment, life options, and direction of one’s life</a:t>
            </a:r>
          </a:p>
          <a:p>
            <a:r>
              <a:rPr lang="en-GB" dirty="0"/>
              <a:t>Violation of dignity </a:t>
            </a:r>
          </a:p>
          <a:p>
            <a:pPr lvl="1"/>
            <a:r>
              <a:rPr lang="en-GB" dirty="0"/>
              <a:t>Deprivation of material conditions and treatment necessary for dignified existence </a:t>
            </a:r>
          </a:p>
          <a:p>
            <a:r>
              <a:rPr lang="en-GB" dirty="0"/>
              <a:t>Violation of moral worth (humanity) </a:t>
            </a:r>
          </a:p>
          <a:p>
            <a:pPr lvl="1"/>
            <a:r>
              <a:rPr lang="en-GB" dirty="0"/>
              <a:t>Deprivation of perception and treatment as moral equals. </a:t>
            </a:r>
          </a:p>
          <a:p>
            <a:pPr lvl="2"/>
            <a:r>
              <a:rPr lang="en-GB" dirty="0"/>
              <a:t>By perpetrators of HRVs, and by Northern state representations of/responses to refugees. </a:t>
            </a:r>
          </a:p>
          <a:p>
            <a:endParaRPr lang="en-GB" dirty="0"/>
          </a:p>
        </p:txBody>
      </p:sp>
    </p:spTree>
    <p:extLst>
      <p:ext uri="{BB962C8B-B14F-4D97-AF65-F5344CB8AC3E}">
        <p14:creationId xmlns:p14="http://schemas.microsoft.com/office/powerpoint/2010/main" val="29193560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E61CA-782E-A3E6-2FEE-8F16DAD6C99D}"/>
              </a:ext>
            </a:extLst>
          </p:cNvPr>
          <p:cNvSpPr>
            <a:spLocks noGrp="1"/>
          </p:cNvSpPr>
          <p:nvPr>
            <p:ph type="title"/>
          </p:nvPr>
        </p:nvSpPr>
        <p:spPr/>
        <p:txBody>
          <a:bodyPr/>
          <a:lstStyle/>
          <a:p>
            <a:r>
              <a:rPr lang="en-GB" dirty="0"/>
              <a:t>Rightlessness </a:t>
            </a:r>
          </a:p>
        </p:txBody>
      </p:sp>
      <p:sp>
        <p:nvSpPr>
          <p:cNvPr id="3" name="Content Placeholder 2">
            <a:extLst>
              <a:ext uri="{FF2B5EF4-FFF2-40B4-BE49-F238E27FC236}">
                <a16:creationId xmlns:a16="http://schemas.microsoft.com/office/drawing/2014/main" id="{BA3473E3-3A80-6BE6-C3B2-73A2297D72B4}"/>
              </a:ext>
            </a:extLst>
          </p:cNvPr>
          <p:cNvSpPr>
            <a:spLocks noGrp="1"/>
          </p:cNvSpPr>
          <p:nvPr>
            <p:ph idx="1"/>
          </p:nvPr>
        </p:nvSpPr>
        <p:spPr/>
        <p:txBody>
          <a:bodyPr/>
          <a:lstStyle/>
          <a:p>
            <a:pPr algn="just"/>
            <a:r>
              <a:rPr lang="en-GB" dirty="0"/>
              <a:t>Arendt 1951: refugees, having been displaced from own state, and not welcomed/granted protection in another, were </a:t>
            </a:r>
            <a:r>
              <a:rPr lang="en-GB" i="1" dirty="0"/>
              <a:t>rightless</a:t>
            </a:r>
          </a:p>
          <a:p>
            <a:pPr lvl="1" algn="just"/>
            <a:r>
              <a:rPr lang="en-GB" dirty="0"/>
              <a:t>Subjected to abuses and violence as if they had no human rights </a:t>
            </a:r>
          </a:p>
          <a:p>
            <a:pPr marL="457200" lvl="1" indent="0" algn="just">
              <a:buNone/>
            </a:pPr>
            <a:endParaRPr lang="en-GB" dirty="0"/>
          </a:p>
          <a:p>
            <a:pPr algn="just"/>
            <a:r>
              <a:rPr lang="en-GB" dirty="0"/>
              <a:t>Rightlessness: condition in which a right-holder lacks a substantive right insofar as they lack the capabilities to enjoy the content of that right, where the lack of the substantive right is phenomenologically equivalent to the lack of the right </a:t>
            </a:r>
            <a:r>
              <a:rPr lang="en-GB" i="1" dirty="0"/>
              <a:t>simpliciter </a:t>
            </a:r>
          </a:p>
          <a:p>
            <a:pPr algn="just"/>
            <a:endParaRPr lang="en-GB" i="1" dirty="0"/>
          </a:p>
          <a:p>
            <a:pPr algn="just"/>
            <a:r>
              <a:rPr lang="en-GB" dirty="0"/>
              <a:t>Significant harm for refugees </a:t>
            </a:r>
          </a:p>
        </p:txBody>
      </p:sp>
    </p:spTree>
    <p:extLst>
      <p:ext uri="{BB962C8B-B14F-4D97-AF65-F5344CB8AC3E}">
        <p14:creationId xmlns:p14="http://schemas.microsoft.com/office/powerpoint/2010/main" val="25289160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9A8F6A-52DC-5529-08B5-598E11D416BB}"/>
              </a:ext>
            </a:extLst>
          </p:cNvPr>
          <p:cNvSpPr>
            <a:spLocks noGrp="1"/>
          </p:cNvSpPr>
          <p:nvPr>
            <p:ph idx="1"/>
          </p:nvPr>
        </p:nvSpPr>
        <p:spPr>
          <a:xfrm>
            <a:off x="838200" y="1368425"/>
            <a:ext cx="10515600" cy="4351338"/>
          </a:xfrm>
        </p:spPr>
        <p:txBody>
          <a:bodyPr>
            <a:normAutofit fontScale="92500" lnSpcReduction="10000"/>
          </a:bodyPr>
          <a:lstStyle/>
          <a:p>
            <a:r>
              <a:rPr lang="en-GB" dirty="0"/>
              <a:t>Refugees endure distinctive and normatively relevant harms and injustices (beyond physical suffering):</a:t>
            </a:r>
          </a:p>
          <a:p>
            <a:pPr lvl="1"/>
            <a:r>
              <a:rPr lang="en-GB" dirty="0"/>
              <a:t>Violation of autonomy</a:t>
            </a:r>
          </a:p>
          <a:p>
            <a:pPr lvl="1"/>
            <a:r>
              <a:rPr lang="en-GB" dirty="0"/>
              <a:t>Violation of dignity </a:t>
            </a:r>
          </a:p>
          <a:p>
            <a:pPr lvl="1"/>
            <a:r>
              <a:rPr lang="en-GB" dirty="0"/>
              <a:t>Violation of moral worth (humanity) </a:t>
            </a:r>
          </a:p>
          <a:p>
            <a:pPr lvl="1"/>
            <a:r>
              <a:rPr lang="en-GB" dirty="0"/>
              <a:t>Rightlessness  </a:t>
            </a:r>
          </a:p>
          <a:p>
            <a:endParaRPr lang="en-GB" dirty="0"/>
          </a:p>
          <a:p>
            <a:pPr algn="just"/>
            <a:r>
              <a:rPr lang="en-GB" dirty="0"/>
              <a:t>Obligations towards refugees are stronger than on the assumption refugees are only physically suffering with physical needs of security and subsistence </a:t>
            </a:r>
          </a:p>
          <a:p>
            <a:pPr algn="just"/>
            <a:r>
              <a:rPr lang="en-GB" dirty="0"/>
              <a:t>Obligations towards refugees must adequately respond to normatively relevant harms and injustices  </a:t>
            </a:r>
          </a:p>
        </p:txBody>
      </p:sp>
    </p:spTree>
    <p:extLst>
      <p:ext uri="{BB962C8B-B14F-4D97-AF65-F5344CB8AC3E}">
        <p14:creationId xmlns:p14="http://schemas.microsoft.com/office/powerpoint/2010/main" val="139806028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9ED2B-F7A2-813F-285C-FBA77C995F60}"/>
              </a:ext>
            </a:extLst>
          </p:cNvPr>
          <p:cNvSpPr>
            <a:spLocks noGrp="1"/>
          </p:cNvSpPr>
          <p:nvPr>
            <p:ph type="title"/>
          </p:nvPr>
        </p:nvSpPr>
        <p:spPr/>
        <p:txBody>
          <a:bodyPr/>
          <a:lstStyle/>
          <a:p>
            <a:r>
              <a:rPr lang="en-GB" dirty="0"/>
              <a:t>Beyond Mere ‘Safety’</a:t>
            </a:r>
          </a:p>
        </p:txBody>
      </p:sp>
      <p:sp>
        <p:nvSpPr>
          <p:cNvPr id="3" name="Content Placeholder 2">
            <a:extLst>
              <a:ext uri="{FF2B5EF4-FFF2-40B4-BE49-F238E27FC236}">
                <a16:creationId xmlns:a16="http://schemas.microsoft.com/office/drawing/2014/main" id="{6488A2A8-61CC-0AE2-581B-41896A14DCBA}"/>
              </a:ext>
            </a:extLst>
          </p:cNvPr>
          <p:cNvSpPr>
            <a:spLocks noGrp="1"/>
          </p:cNvSpPr>
          <p:nvPr>
            <p:ph idx="1"/>
          </p:nvPr>
        </p:nvSpPr>
        <p:spPr/>
        <p:txBody>
          <a:bodyPr>
            <a:normAutofit lnSpcReduction="10000"/>
          </a:bodyPr>
          <a:lstStyle/>
          <a:p>
            <a:pPr algn="just"/>
            <a:r>
              <a:rPr lang="en-GB" dirty="0"/>
              <a:t>Assumption of safety: provision of safety (basic security and subsistence needs including food, shelter and healthcare) is sufficient understanding of obligations to refugees (Fine 2019)</a:t>
            </a:r>
          </a:p>
          <a:p>
            <a:r>
              <a:rPr lang="en-GB" dirty="0"/>
              <a:t>Underlies </a:t>
            </a:r>
          </a:p>
          <a:p>
            <a:pPr lvl="1"/>
            <a:r>
              <a:rPr lang="en-GB" dirty="0"/>
              <a:t>Camps </a:t>
            </a:r>
          </a:p>
          <a:p>
            <a:pPr lvl="1"/>
            <a:r>
              <a:rPr lang="en-GB" dirty="0"/>
              <a:t>Containment </a:t>
            </a:r>
          </a:p>
          <a:p>
            <a:pPr lvl="1"/>
            <a:r>
              <a:rPr lang="en-GB" dirty="0"/>
              <a:t>‘Safe third country’ returns </a:t>
            </a:r>
          </a:p>
          <a:p>
            <a:pPr lvl="1"/>
            <a:r>
              <a:rPr lang="en-GB" dirty="0"/>
              <a:t>Involuntary third country relocation schemes </a:t>
            </a:r>
          </a:p>
          <a:p>
            <a:pPr lvl="1"/>
            <a:r>
              <a:rPr lang="en-GB" dirty="0"/>
              <a:t>Denial of citizenship claims </a:t>
            </a:r>
          </a:p>
          <a:p>
            <a:pPr algn="just"/>
            <a:r>
              <a:rPr lang="en-GB" dirty="0"/>
              <a:t>Treats refugees as passive receptacles for subsistence aid, rather than human agents/political subjects   </a:t>
            </a:r>
          </a:p>
          <a:p>
            <a:pPr marL="0" indent="0">
              <a:buNone/>
            </a:pPr>
            <a:endParaRPr lang="en-GB" dirty="0"/>
          </a:p>
          <a:p>
            <a:endParaRPr lang="en-GB" dirty="0"/>
          </a:p>
        </p:txBody>
      </p:sp>
    </p:spTree>
    <p:extLst>
      <p:ext uri="{BB962C8B-B14F-4D97-AF65-F5344CB8AC3E}">
        <p14:creationId xmlns:p14="http://schemas.microsoft.com/office/powerpoint/2010/main" val="328680497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5868B-BB5C-F450-FE2D-26B72D28F71B}"/>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737F55E2-4446-5903-616A-90AA112B4C28}"/>
              </a:ext>
            </a:extLst>
          </p:cNvPr>
          <p:cNvSpPr>
            <a:spLocks noGrp="1"/>
          </p:cNvSpPr>
          <p:nvPr>
            <p:ph idx="1"/>
          </p:nvPr>
        </p:nvSpPr>
        <p:spPr/>
        <p:txBody>
          <a:bodyPr/>
          <a:lstStyle/>
          <a:p>
            <a:r>
              <a:rPr lang="en-GB" dirty="0"/>
              <a:t>Positive duties to refugees: </a:t>
            </a:r>
          </a:p>
          <a:p>
            <a:pPr lvl="1"/>
            <a:r>
              <a:rPr lang="en-GB" dirty="0"/>
              <a:t>1) Alleviate physical harms and additional harms to autonomy, dignity, and moral worth; and</a:t>
            </a:r>
          </a:p>
          <a:p>
            <a:pPr lvl="1"/>
            <a:r>
              <a:rPr lang="en-GB" dirty="0"/>
              <a:t>2) prevent and counteract rightlessness by securing refugees’ capabilities to enjoy human rights </a:t>
            </a:r>
          </a:p>
          <a:p>
            <a:pPr lvl="1"/>
            <a:endParaRPr lang="en-GB" dirty="0"/>
          </a:p>
          <a:p>
            <a:pPr algn="just"/>
            <a:r>
              <a:rPr lang="en-GB" dirty="0"/>
              <a:t>Responses must meet security and subsistence needs; respect autonomy and provide opportunities for autonomous existence; provide opportunities for dignified existence; treat and respect refugees as moral equals; secure human rights. </a:t>
            </a:r>
          </a:p>
          <a:p>
            <a:pPr lvl="1"/>
            <a:endParaRPr lang="en-GB" dirty="0"/>
          </a:p>
        </p:txBody>
      </p:sp>
    </p:spTree>
    <p:extLst>
      <p:ext uri="{BB962C8B-B14F-4D97-AF65-F5344CB8AC3E}">
        <p14:creationId xmlns:p14="http://schemas.microsoft.com/office/powerpoint/2010/main" val="424777961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AB9D6F-35CF-44B9-3065-3E44C78E911D}"/>
              </a:ext>
            </a:extLst>
          </p:cNvPr>
          <p:cNvSpPr>
            <a:spLocks noGrp="1"/>
          </p:cNvSpPr>
          <p:nvPr>
            <p:ph idx="1"/>
          </p:nvPr>
        </p:nvSpPr>
        <p:spPr>
          <a:xfrm>
            <a:off x="838200" y="914400"/>
            <a:ext cx="10515600" cy="5262563"/>
          </a:xfrm>
        </p:spPr>
        <p:txBody>
          <a:bodyPr>
            <a:normAutofit lnSpcReduction="10000"/>
          </a:bodyPr>
          <a:lstStyle/>
          <a:p>
            <a:pPr marL="0" indent="0" algn="just">
              <a:buNone/>
            </a:pPr>
            <a:r>
              <a:rPr lang="en-GB" b="1" dirty="0"/>
              <a:t>Rules out </a:t>
            </a:r>
          </a:p>
          <a:p>
            <a:pPr lvl="1" algn="just"/>
            <a:r>
              <a:rPr lang="en-GB" dirty="0"/>
              <a:t>(Long-term) encampment </a:t>
            </a:r>
          </a:p>
          <a:p>
            <a:pPr lvl="1" algn="just"/>
            <a:r>
              <a:rPr lang="en-GB" dirty="0"/>
              <a:t>Containment </a:t>
            </a:r>
          </a:p>
          <a:p>
            <a:pPr lvl="1" algn="just"/>
            <a:r>
              <a:rPr lang="en-GB" dirty="0"/>
              <a:t>Forced relocation schemes </a:t>
            </a:r>
          </a:p>
          <a:p>
            <a:pPr algn="just"/>
            <a:r>
              <a:rPr lang="en-GB" dirty="0"/>
              <a:t>May provide subsistence, but not autonomy, dignity, respect as moral equals or adequate human rights protection </a:t>
            </a:r>
          </a:p>
          <a:p>
            <a:pPr marL="0" indent="0" algn="just">
              <a:buNone/>
            </a:pPr>
            <a:r>
              <a:rPr lang="en-GB" b="1" dirty="0"/>
              <a:t>Rules in </a:t>
            </a:r>
          </a:p>
          <a:p>
            <a:pPr lvl="1" algn="just"/>
            <a:r>
              <a:rPr lang="en-GB" dirty="0"/>
              <a:t>Resettlement </a:t>
            </a:r>
          </a:p>
          <a:p>
            <a:pPr lvl="1" algn="just"/>
            <a:r>
              <a:rPr lang="en-GB" dirty="0"/>
              <a:t>Safe routes (humanitarian visas) </a:t>
            </a:r>
          </a:p>
          <a:p>
            <a:pPr lvl="1" algn="just"/>
            <a:r>
              <a:rPr lang="en-GB" dirty="0"/>
              <a:t>Supported local integration </a:t>
            </a:r>
          </a:p>
          <a:p>
            <a:pPr algn="just"/>
            <a:r>
              <a:rPr lang="en-GB" dirty="0"/>
              <a:t>Provide subsistence, opportunities for autonomous and dignified existence, respect as human agents worthy of consideration and  inclusion as moral and political equals, human rights protection. </a:t>
            </a:r>
          </a:p>
          <a:p>
            <a:endParaRPr lang="en-GB" dirty="0"/>
          </a:p>
        </p:txBody>
      </p:sp>
    </p:spTree>
    <p:extLst>
      <p:ext uri="{BB962C8B-B14F-4D97-AF65-F5344CB8AC3E}">
        <p14:creationId xmlns:p14="http://schemas.microsoft.com/office/powerpoint/2010/main" val="130485456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FC3E7-A595-AA83-3D46-98D15AC3CD2A}"/>
              </a:ext>
            </a:extLst>
          </p:cNvPr>
          <p:cNvSpPr>
            <a:spLocks noGrp="1"/>
          </p:cNvSpPr>
          <p:nvPr>
            <p:ph type="title"/>
          </p:nvPr>
        </p:nvSpPr>
        <p:spPr/>
        <p:txBody>
          <a:bodyPr/>
          <a:lstStyle/>
          <a:p>
            <a:r>
              <a:rPr lang="en-GB" dirty="0"/>
              <a:t>Components of an Ethical Response </a:t>
            </a:r>
          </a:p>
        </p:txBody>
      </p:sp>
      <p:sp>
        <p:nvSpPr>
          <p:cNvPr id="3" name="Content Placeholder 2">
            <a:extLst>
              <a:ext uri="{FF2B5EF4-FFF2-40B4-BE49-F238E27FC236}">
                <a16:creationId xmlns:a16="http://schemas.microsoft.com/office/drawing/2014/main" id="{2C2810FC-5852-7859-3307-73E360BAA95D}"/>
              </a:ext>
            </a:extLst>
          </p:cNvPr>
          <p:cNvSpPr>
            <a:spLocks noGrp="1"/>
          </p:cNvSpPr>
          <p:nvPr>
            <p:ph idx="1"/>
          </p:nvPr>
        </p:nvSpPr>
        <p:spPr>
          <a:xfrm>
            <a:off x="838200" y="2461845"/>
            <a:ext cx="10515600" cy="3715117"/>
          </a:xfrm>
        </p:spPr>
        <p:txBody>
          <a:bodyPr/>
          <a:lstStyle/>
          <a:p>
            <a:pPr marL="514350" indent="-514350">
              <a:buFont typeface="+mj-lt"/>
              <a:buAutoNum type="arabicPeriod"/>
            </a:pPr>
            <a:r>
              <a:rPr lang="en-GB" dirty="0"/>
              <a:t>Negative duties not to harm or violate the rights of innocent refugees</a:t>
            </a:r>
          </a:p>
          <a:p>
            <a:pPr marL="514350" indent="-514350">
              <a:buFont typeface="+mj-lt"/>
              <a:buAutoNum type="arabicPeriod"/>
            </a:pPr>
            <a:r>
              <a:rPr lang="en-GB" dirty="0"/>
              <a:t>Positive duties to refugees to</a:t>
            </a:r>
          </a:p>
          <a:p>
            <a:pPr marL="971550" lvl="1" indent="-514350">
              <a:buFont typeface="+mj-lt"/>
              <a:buAutoNum type="romanUcPeriod"/>
            </a:pPr>
            <a:r>
              <a:rPr lang="en-GB" dirty="0"/>
              <a:t>Alleviate physical harms and additional harms to autonomy, dignity, and moral worth; and</a:t>
            </a:r>
          </a:p>
          <a:p>
            <a:pPr marL="971550" lvl="1" indent="-514350">
              <a:buFont typeface="+mj-lt"/>
              <a:buAutoNum type="romanUcPeriod"/>
            </a:pPr>
            <a:r>
              <a:rPr lang="en-GB" dirty="0"/>
              <a:t>Prevent and counteract rightlessness by securing capabilities to enjoy human rights </a:t>
            </a:r>
          </a:p>
          <a:p>
            <a:endParaRPr lang="en-GB" dirty="0"/>
          </a:p>
        </p:txBody>
      </p:sp>
    </p:spTree>
    <p:extLst>
      <p:ext uri="{BB962C8B-B14F-4D97-AF65-F5344CB8AC3E}">
        <p14:creationId xmlns:p14="http://schemas.microsoft.com/office/powerpoint/2010/main" val="50391295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840CF-0620-5F67-F410-2BE2B6397A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F22CCA-9628-01E7-49AD-7F8479C7D590}"/>
              </a:ext>
            </a:extLst>
          </p:cNvPr>
          <p:cNvSpPr>
            <a:spLocks noGrp="1"/>
          </p:cNvSpPr>
          <p:nvPr>
            <p:ph type="title"/>
          </p:nvPr>
        </p:nvSpPr>
        <p:spPr/>
        <p:txBody>
          <a:bodyPr/>
          <a:lstStyle/>
          <a:p>
            <a:r>
              <a:rPr lang="en-GB" dirty="0"/>
              <a:t>Structure </a:t>
            </a:r>
          </a:p>
        </p:txBody>
      </p:sp>
      <p:sp>
        <p:nvSpPr>
          <p:cNvPr id="3" name="Content Placeholder 2">
            <a:extLst>
              <a:ext uri="{FF2B5EF4-FFF2-40B4-BE49-F238E27FC236}">
                <a16:creationId xmlns:a16="http://schemas.microsoft.com/office/drawing/2014/main" id="{45A8C74E-A756-B33C-1957-34AE777BC3E1}"/>
              </a:ext>
            </a:extLst>
          </p:cNvPr>
          <p:cNvSpPr>
            <a:spLocks noGrp="1"/>
          </p:cNvSpPr>
          <p:nvPr>
            <p:ph idx="1"/>
          </p:nvPr>
        </p:nvSpPr>
        <p:spPr/>
        <p:txBody>
          <a:bodyPr/>
          <a:lstStyle/>
          <a:p>
            <a:r>
              <a:rPr lang="en-GB" dirty="0"/>
              <a:t>Approaches to Understanding Obligations to Refugees </a:t>
            </a:r>
          </a:p>
          <a:p>
            <a:r>
              <a:rPr lang="en-GB" dirty="0"/>
              <a:t>State Practices Used in Response to Refugees: Negative Duties</a:t>
            </a:r>
          </a:p>
          <a:p>
            <a:r>
              <a:rPr lang="en-GB" dirty="0"/>
              <a:t>Harms and Injustices of Displacement: Positive Duties </a:t>
            </a:r>
          </a:p>
          <a:p>
            <a:r>
              <a:rPr lang="en-GB" dirty="0">
                <a:solidFill>
                  <a:srgbClr val="FF0000"/>
                </a:solidFill>
              </a:rPr>
              <a:t>The Possibility of an Ethical Response </a:t>
            </a:r>
          </a:p>
        </p:txBody>
      </p:sp>
    </p:spTree>
    <p:extLst>
      <p:ext uri="{BB962C8B-B14F-4D97-AF65-F5344CB8AC3E}">
        <p14:creationId xmlns:p14="http://schemas.microsoft.com/office/powerpoint/2010/main" val="1726405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EFCA2-5412-F443-7C4E-A8C0650625F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F9C9931-69A0-3F84-4979-E45BDF554380}"/>
              </a:ext>
            </a:extLst>
          </p:cNvPr>
          <p:cNvSpPr>
            <a:spLocks noGrp="1"/>
          </p:cNvSpPr>
          <p:nvPr>
            <p:ph idx="1"/>
          </p:nvPr>
        </p:nvSpPr>
        <p:spPr/>
        <p:txBody>
          <a:bodyPr/>
          <a:lstStyle/>
          <a:p>
            <a:pPr marL="0" indent="0" algn="ctr">
              <a:buNone/>
            </a:pPr>
            <a:r>
              <a:rPr lang="en-GB" dirty="0"/>
              <a:t>Some citizens are motivated to protest with placards reading ‘refugees welcome here’.</a:t>
            </a:r>
          </a:p>
          <a:p>
            <a:pPr marL="0" indent="0" algn="ctr">
              <a:buNone/>
            </a:pPr>
            <a:endParaRPr lang="en-GB" dirty="0"/>
          </a:p>
          <a:p>
            <a:pPr marL="0" indent="0" algn="ctr">
              <a:buNone/>
            </a:pPr>
            <a:endParaRPr lang="en-GB" dirty="0"/>
          </a:p>
          <a:p>
            <a:pPr marL="0" indent="0" algn="ctr">
              <a:buNone/>
            </a:pPr>
            <a:r>
              <a:rPr lang="en-GB" dirty="0"/>
              <a:t>Some citizens seek to burn down hotels housing asylum seekers. </a:t>
            </a:r>
          </a:p>
          <a:p>
            <a:endParaRPr lang="en-GB" dirty="0"/>
          </a:p>
        </p:txBody>
      </p:sp>
    </p:spTree>
    <p:extLst>
      <p:ext uri="{BB962C8B-B14F-4D97-AF65-F5344CB8AC3E}">
        <p14:creationId xmlns:p14="http://schemas.microsoft.com/office/powerpoint/2010/main" val="348892342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F3177-7C9A-8DCF-DB0B-FF9760E252BA}"/>
              </a:ext>
            </a:extLst>
          </p:cNvPr>
          <p:cNvSpPr>
            <a:spLocks noGrp="1"/>
          </p:cNvSpPr>
          <p:nvPr>
            <p:ph type="title"/>
          </p:nvPr>
        </p:nvSpPr>
        <p:spPr/>
        <p:txBody>
          <a:bodyPr/>
          <a:lstStyle/>
          <a:p>
            <a:r>
              <a:rPr lang="en-GB" dirty="0"/>
              <a:t>Realising an Ethical Responses </a:t>
            </a:r>
          </a:p>
        </p:txBody>
      </p:sp>
      <p:sp>
        <p:nvSpPr>
          <p:cNvPr id="3" name="Content Placeholder 2">
            <a:extLst>
              <a:ext uri="{FF2B5EF4-FFF2-40B4-BE49-F238E27FC236}">
                <a16:creationId xmlns:a16="http://schemas.microsoft.com/office/drawing/2014/main" id="{43F9715E-BBDB-15A0-933A-5DD604CB9D48}"/>
              </a:ext>
            </a:extLst>
          </p:cNvPr>
          <p:cNvSpPr>
            <a:spLocks noGrp="1"/>
          </p:cNvSpPr>
          <p:nvPr>
            <p:ph idx="1"/>
          </p:nvPr>
        </p:nvSpPr>
        <p:spPr/>
        <p:txBody>
          <a:bodyPr>
            <a:normAutofit/>
          </a:bodyPr>
          <a:lstStyle/>
          <a:p>
            <a:pPr marL="0" indent="0">
              <a:buNone/>
            </a:pPr>
            <a:r>
              <a:rPr lang="en-GB" dirty="0"/>
              <a:t>Negative duties </a:t>
            </a:r>
          </a:p>
          <a:p>
            <a:pPr algn="just"/>
            <a:r>
              <a:rPr lang="en-GB" dirty="0"/>
              <a:t>Discontinuation/prohibition of current and future harmful practices of border violence, detention, encampment, and containment </a:t>
            </a:r>
          </a:p>
          <a:p>
            <a:pPr lvl="1"/>
            <a:r>
              <a:rPr lang="en-GB" dirty="0"/>
              <a:t>Regulations and oversight against tactics of abuse, harassment, and violence at borders, with means of reporting abuses. </a:t>
            </a:r>
          </a:p>
          <a:p>
            <a:pPr lvl="1"/>
            <a:r>
              <a:rPr lang="en-GB" dirty="0"/>
              <a:t>Prohibition of practice of interception, return and detention; evacuation of refugees from detention centres </a:t>
            </a:r>
          </a:p>
          <a:p>
            <a:pPr lvl="1" algn="just"/>
            <a:r>
              <a:rPr lang="en-GB" dirty="0"/>
              <a:t>Prohibition of forced enclosure into camps, evacuation/pathways to durable solutions.</a:t>
            </a:r>
          </a:p>
          <a:p>
            <a:pPr lvl="1" algn="just"/>
            <a:r>
              <a:rPr lang="en-GB" dirty="0"/>
              <a:t>Containment arrangements discontinued, right to seek asylum respected, safe and regular routes for refugees to escape areas of containment   </a:t>
            </a:r>
          </a:p>
          <a:p>
            <a:pPr lvl="1"/>
            <a:endParaRPr lang="en-GB" dirty="0"/>
          </a:p>
          <a:p>
            <a:endParaRPr lang="en-GB" dirty="0"/>
          </a:p>
          <a:p>
            <a:endParaRPr lang="en-GB" dirty="0"/>
          </a:p>
          <a:p>
            <a:endParaRPr lang="en-GB" dirty="0"/>
          </a:p>
        </p:txBody>
      </p:sp>
    </p:spTree>
    <p:extLst>
      <p:ext uri="{BB962C8B-B14F-4D97-AF65-F5344CB8AC3E}">
        <p14:creationId xmlns:p14="http://schemas.microsoft.com/office/powerpoint/2010/main" val="209548536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31887-31AF-4F9F-2E7C-723D60096BA7}"/>
              </a:ext>
            </a:extLst>
          </p:cNvPr>
          <p:cNvSpPr>
            <a:spLocks noGrp="1"/>
          </p:cNvSpPr>
          <p:nvPr>
            <p:ph type="title"/>
          </p:nvPr>
        </p:nvSpPr>
        <p:spPr/>
        <p:txBody>
          <a:bodyPr/>
          <a:lstStyle/>
          <a:p>
            <a:r>
              <a:rPr lang="en-GB" dirty="0"/>
              <a:t>Realising an Ethical Response</a:t>
            </a:r>
          </a:p>
        </p:txBody>
      </p:sp>
      <p:sp>
        <p:nvSpPr>
          <p:cNvPr id="3" name="Content Placeholder 2">
            <a:extLst>
              <a:ext uri="{FF2B5EF4-FFF2-40B4-BE49-F238E27FC236}">
                <a16:creationId xmlns:a16="http://schemas.microsoft.com/office/drawing/2014/main" id="{42B7243A-29A2-66AA-37F0-44895E778945}"/>
              </a:ext>
            </a:extLst>
          </p:cNvPr>
          <p:cNvSpPr>
            <a:spLocks noGrp="1"/>
          </p:cNvSpPr>
          <p:nvPr>
            <p:ph idx="1"/>
          </p:nvPr>
        </p:nvSpPr>
        <p:spPr/>
        <p:txBody>
          <a:bodyPr>
            <a:normAutofit fontScale="92500" lnSpcReduction="10000"/>
          </a:bodyPr>
          <a:lstStyle/>
          <a:p>
            <a:pPr marL="0" indent="0">
              <a:buNone/>
            </a:pPr>
            <a:r>
              <a:rPr lang="en-GB" dirty="0"/>
              <a:t>Positive duties </a:t>
            </a:r>
          </a:p>
          <a:p>
            <a:r>
              <a:rPr lang="en-GB" dirty="0"/>
              <a:t>Expansion of resettlement schemes (unliteral and multilateral agreements) </a:t>
            </a:r>
          </a:p>
          <a:p>
            <a:r>
              <a:rPr lang="en-GB" dirty="0"/>
              <a:t>Provision of safe and regular routes</a:t>
            </a:r>
          </a:p>
          <a:p>
            <a:pPr lvl="1" algn="just"/>
            <a:r>
              <a:rPr lang="en-GB" dirty="0"/>
              <a:t>Humanitarian visas </a:t>
            </a:r>
          </a:p>
          <a:p>
            <a:pPr lvl="2" algn="just"/>
            <a:r>
              <a:rPr lang="en-GB" dirty="0"/>
              <a:t>Issued at border checkpoints, embassies/consulates, via UNHCR, via online application </a:t>
            </a:r>
          </a:p>
          <a:p>
            <a:pPr lvl="2" algn="just"/>
            <a:r>
              <a:rPr lang="en-GB" dirty="0"/>
              <a:t>Used as valid documentation on regular means of travel (airlines, ferries, trains). </a:t>
            </a:r>
          </a:p>
          <a:p>
            <a:pPr lvl="1" algn="just"/>
            <a:r>
              <a:rPr lang="en-GB" dirty="0"/>
              <a:t>Family reunification schemes </a:t>
            </a:r>
          </a:p>
          <a:p>
            <a:pPr lvl="1" algn="just"/>
            <a:r>
              <a:rPr lang="en-GB" dirty="0"/>
              <a:t>Sponsorship schemes </a:t>
            </a:r>
          </a:p>
          <a:p>
            <a:pPr algn="just"/>
            <a:r>
              <a:rPr lang="en-GB" dirty="0"/>
              <a:t>Expansion of material assistance for regional programmes of local integration </a:t>
            </a:r>
          </a:p>
          <a:p>
            <a:pPr lvl="1" algn="just"/>
            <a:r>
              <a:rPr lang="en-GB" dirty="0"/>
              <a:t>Grants to host states</a:t>
            </a:r>
          </a:p>
          <a:p>
            <a:pPr lvl="1" algn="just"/>
            <a:r>
              <a:rPr lang="en-GB" dirty="0"/>
              <a:t>Cash grants to individual refugees </a:t>
            </a:r>
          </a:p>
        </p:txBody>
      </p:sp>
    </p:spTree>
    <p:extLst>
      <p:ext uri="{BB962C8B-B14F-4D97-AF65-F5344CB8AC3E}">
        <p14:creationId xmlns:p14="http://schemas.microsoft.com/office/powerpoint/2010/main" val="328271518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B0CC2-B11C-B77A-9919-704AD0E9E6E5}"/>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06697885-D9E8-6861-630E-7D9EF5EEBEE1}"/>
              </a:ext>
            </a:extLst>
          </p:cNvPr>
          <p:cNvSpPr>
            <a:spLocks noGrp="1"/>
          </p:cNvSpPr>
          <p:nvPr>
            <p:ph idx="1"/>
          </p:nvPr>
        </p:nvSpPr>
        <p:spPr>
          <a:xfrm>
            <a:off x="838200" y="2754923"/>
            <a:ext cx="10515600" cy="3422040"/>
          </a:xfrm>
        </p:spPr>
        <p:txBody>
          <a:bodyPr/>
          <a:lstStyle/>
          <a:p>
            <a:pPr marL="0" indent="0" algn="ctr">
              <a:buNone/>
            </a:pPr>
            <a:r>
              <a:rPr lang="en-GB" dirty="0"/>
              <a:t>A naïve wishlist?</a:t>
            </a:r>
          </a:p>
        </p:txBody>
      </p:sp>
    </p:spTree>
    <p:extLst>
      <p:ext uri="{BB962C8B-B14F-4D97-AF65-F5344CB8AC3E}">
        <p14:creationId xmlns:p14="http://schemas.microsoft.com/office/powerpoint/2010/main" val="245055805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C17BA-FE17-0EB1-0DB8-4B9BF5BE1A5E}"/>
              </a:ext>
            </a:extLst>
          </p:cNvPr>
          <p:cNvSpPr>
            <a:spLocks noGrp="1"/>
          </p:cNvSpPr>
          <p:nvPr>
            <p:ph type="title"/>
          </p:nvPr>
        </p:nvSpPr>
        <p:spPr/>
        <p:txBody>
          <a:bodyPr/>
          <a:lstStyle/>
          <a:p>
            <a:r>
              <a:rPr lang="en-GB" dirty="0"/>
              <a:t>Response to Ukrainian Displacement </a:t>
            </a:r>
          </a:p>
        </p:txBody>
      </p:sp>
      <p:sp>
        <p:nvSpPr>
          <p:cNvPr id="3" name="Content Placeholder 2">
            <a:extLst>
              <a:ext uri="{FF2B5EF4-FFF2-40B4-BE49-F238E27FC236}">
                <a16:creationId xmlns:a16="http://schemas.microsoft.com/office/drawing/2014/main" id="{61456BD0-F6DF-4957-E5EB-0562DCABB425}"/>
              </a:ext>
            </a:extLst>
          </p:cNvPr>
          <p:cNvSpPr>
            <a:spLocks noGrp="1"/>
          </p:cNvSpPr>
          <p:nvPr>
            <p:ph idx="1"/>
          </p:nvPr>
        </p:nvSpPr>
        <p:spPr/>
        <p:txBody>
          <a:bodyPr>
            <a:normAutofit lnSpcReduction="10000"/>
          </a:bodyPr>
          <a:lstStyle/>
          <a:p>
            <a:r>
              <a:rPr lang="en-GB" dirty="0"/>
              <a:t>EU Council Temporary Protection Directive (available since 2001)</a:t>
            </a:r>
          </a:p>
          <a:p>
            <a:pPr lvl="1"/>
            <a:r>
              <a:rPr lang="en-GB" dirty="0"/>
              <a:t>Grants immediate protection to refugees: right to travel safely to, receive protection, access welfare, housing, employment, healthcare , education and public services. </a:t>
            </a:r>
          </a:p>
          <a:p>
            <a:pPr lvl="1"/>
            <a:r>
              <a:rPr lang="en-GB" dirty="0"/>
              <a:t>Released 17 billion EUR under Cohesion Action for Refugees (CARE) package to promote integration </a:t>
            </a:r>
          </a:p>
          <a:p>
            <a:r>
              <a:rPr lang="en-GB" dirty="0"/>
              <a:t>UK Visa and Sponsorship Schemes  </a:t>
            </a:r>
          </a:p>
          <a:p>
            <a:pPr lvl="1"/>
            <a:r>
              <a:rPr lang="en-GB" dirty="0"/>
              <a:t>Ukrainian refugees can apply online for visa and be paired with sponsor. </a:t>
            </a:r>
          </a:p>
          <a:p>
            <a:pPr lvl="1"/>
            <a:r>
              <a:rPr lang="en-GB" dirty="0"/>
              <a:t>Immediate protection, access to welfare, housing, employment, healthcare , education and public services.</a:t>
            </a:r>
          </a:p>
          <a:p>
            <a:pPr lvl="1"/>
            <a:r>
              <a:rPr lang="en-GB" dirty="0"/>
              <a:t>Eurostar free travel to UK for Ukrainian refugees </a:t>
            </a:r>
          </a:p>
          <a:p>
            <a:r>
              <a:rPr lang="en-GB" dirty="0"/>
              <a:t>Protection provided to 5.3 million refugees </a:t>
            </a:r>
          </a:p>
        </p:txBody>
      </p:sp>
    </p:spTree>
    <p:extLst>
      <p:ext uri="{BB962C8B-B14F-4D97-AF65-F5344CB8AC3E}">
        <p14:creationId xmlns:p14="http://schemas.microsoft.com/office/powerpoint/2010/main" val="39493797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27693-568E-B0C3-52E7-6569D545E871}"/>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C3866ED3-4FB7-9FA1-343F-7209EB158F87}"/>
              </a:ext>
            </a:extLst>
          </p:cNvPr>
          <p:cNvSpPr>
            <a:spLocks noGrp="1"/>
          </p:cNvSpPr>
          <p:nvPr>
            <p:ph idx="1"/>
          </p:nvPr>
        </p:nvSpPr>
        <p:spPr>
          <a:xfrm>
            <a:off x="838200" y="2860431"/>
            <a:ext cx="10515600" cy="3316532"/>
          </a:xfrm>
        </p:spPr>
        <p:txBody>
          <a:bodyPr/>
          <a:lstStyle/>
          <a:p>
            <a:pPr marL="0" indent="0" algn="ctr">
              <a:buNone/>
            </a:pPr>
            <a:r>
              <a:rPr lang="en-GB" dirty="0"/>
              <a:t>Ethical response to refugees possible </a:t>
            </a:r>
          </a:p>
        </p:txBody>
      </p:sp>
    </p:spTree>
    <p:extLst>
      <p:ext uri="{BB962C8B-B14F-4D97-AF65-F5344CB8AC3E}">
        <p14:creationId xmlns:p14="http://schemas.microsoft.com/office/powerpoint/2010/main" val="24737643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C2160-1EB5-C1C8-D01B-483BE15E08DD}"/>
              </a:ext>
            </a:extLst>
          </p:cNvPr>
          <p:cNvSpPr>
            <a:spLocks noGrp="1"/>
          </p:cNvSpPr>
          <p:nvPr>
            <p:ph type="title"/>
          </p:nvPr>
        </p:nvSpPr>
        <p:spPr/>
        <p:txBody>
          <a:bodyPr/>
          <a:lstStyle/>
          <a:p>
            <a:r>
              <a:rPr lang="en-GB" dirty="0"/>
              <a:t>Radical Realism </a:t>
            </a:r>
          </a:p>
        </p:txBody>
      </p:sp>
      <p:sp>
        <p:nvSpPr>
          <p:cNvPr id="3" name="Content Placeholder 2">
            <a:extLst>
              <a:ext uri="{FF2B5EF4-FFF2-40B4-BE49-F238E27FC236}">
                <a16:creationId xmlns:a16="http://schemas.microsoft.com/office/drawing/2014/main" id="{1F235373-654C-A8D7-A5E7-AFD2E5D5E396}"/>
              </a:ext>
            </a:extLst>
          </p:cNvPr>
          <p:cNvSpPr>
            <a:spLocks noGrp="1"/>
          </p:cNvSpPr>
          <p:nvPr>
            <p:ph idx="1"/>
          </p:nvPr>
        </p:nvSpPr>
        <p:spPr/>
        <p:txBody>
          <a:bodyPr>
            <a:normAutofit/>
          </a:bodyPr>
          <a:lstStyle/>
          <a:p>
            <a:pPr algn="just"/>
            <a:r>
              <a:rPr lang="en-GB" dirty="0"/>
              <a:t>Radical realism: state practice is shaped </a:t>
            </a:r>
            <a:r>
              <a:rPr lang="en-GB" i="1" dirty="0"/>
              <a:t>only</a:t>
            </a:r>
            <a:r>
              <a:rPr lang="en-GB" dirty="0"/>
              <a:t> by rational self-interest within constraints of international relations and dominant public norms. </a:t>
            </a:r>
          </a:p>
          <a:p>
            <a:pPr algn="just"/>
            <a:r>
              <a:rPr lang="en-GB" dirty="0"/>
              <a:t>Political realities: increasing hostility towards (non-Ukrainian) refugees, decreasing adherence to international law/moral norms, decreasing protections and rights for (non-Ukrainian) refugees </a:t>
            </a:r>
          </a:p>
          <a:p>
            <a:pPr algn="just"/>
            <a:r>
              <a:rPr lang="en-GB" dirty="0"/>
              <a:t>Ethical theories/norms/alternatives irrelevant. Accept non-ideal contemporary political trends and accept certain losses of refugee protections and rights in order to prevent greater hostility and so defend core protections and rights and limit excesses, rather than advocate ethical advances/norms/alternatives. </a:t>
            </a:r>
          </a:p>
        </p:txBody>
      </p:sp>
    </p:spTree>
    <p:extLst>
      <p:ext uri="{BB962C8B-B14F-4D97-AF65-F5344CB8AC3E}">
        <p14:creationId xmlns:p14="http://schemas.microsoft.com/office/powerpoint/2010/main" val="376803084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71E84-069B-5DFD-5DA1-E4240F62E073}"/>
              </a:ext>
            </a:extLst>
          </p:cNvPr>
          <p:cNvSpPr>
            <a:spLocks noGrp="1"/>
          </p:cNvSpPr>
          <p:nvPr>
            <p:ph type="title"/>
          </p:nvPr>
        </p:nvSpPr>
        <p:spPr/>
        <p:txBody>
          <a:bodyPr/>
          <a:lstStyle/>
          <a:p>
            <a:r>
              <a:rPr lang="en-GB" dirty="0"/>
              <a:t>Against Radical Realism </a:t>
            </a:r>
          </a:p>
        </p:txBody>
      </p:sp>
      <p:sp>
        <p:nvSpPr>
          <p:cNvPr id="3" name="Content Placeholder 2">
            <a:extLst>
              <a:ext uri="{FF2B5EF4-FFF2-40B4-BE49-F238E27FC236}">
                <a16:creationId xmlns:a16="http://schemas.microsoft.com/office/drawing/2014/main" id="{B8A6403C-A8D4-A08C-B715-DBD7128F0E54}"/>
              </a:ext>
            </a:extLst>
          </p:cNvPr>
          <p:cNvSpPr>
            <a:spLocks noGrp="1"/>
          </p:cNvSpPr>
          <p:nvPr>
            <p:ph idx="1"/>
          </p:nvPr>
        </p:nvSpPr>
        <p:spPr/>
        <p:txBody>
          <a:bodyPr>
            <a:normAutofit/>
          </a:bodyPr>
          <a:lstStyle/>
          <a:p>
            <a:pPr algn="just"/>
            <a:r>
              <a:rPr lang="en-GB" dirty="0"/>
              <a:t>Empirical Claim: acquiescence to radical realism will not prevent and mitigate harms to refugees compared to advocacy for ethical norms/alternatives. </a:t>
            </a:r>
          </a:p>
          <a:p>
            <a:pPr lvl="1" algn="just"/>
            <a:r>
              <a:rPr lang="en-GB" dirty="0"/>
              <a:t>Require clear statement of ethical alternative to assess/demonstrate wrongfulness of contemporary policies and practices </a:t>
            </a:r>
          </a:p>
          <a:p>
            <a:pPr lvl="1" algn="just"/>
            <a:r>
              <a:rPr lang="en-GB" dirty="0"/>
              <a:t>Lack of ethical opposition/alternative gives (false) impression of consensus</a:t>
            </a:r>
          </a:p>
        </p:txBody>
      </p:sp>
    </p:spTree>
    <p:extLst>
      <p:ext uri="{BB962C8B-B14F-4D97-AF65-F5344CB8AC3E}">
        <p14:creationId xmlns:p14="http://schemas.microsoft.com/office/powerpoint/2010/main" val="169317157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FF2E5-CDBB-5923-3DE5-8C70F4F19BEE}"/>
              </a:ext>
            </a:extLst>
          </p:cNvPr>
          <p:cNvSpPr>
            <a:spLocks noGrp="1"/>
          </p:cNvSpPr>
          <p:nvPr>
            <p:ph type="title"/>
          </p:nvPr>
        </p:nvSpPr>
        <p:spPr/>
        <p:txBody>
          <a:bodyPr/>
          <a:lstStyle/>
          <a:p>
            <a:r>
              <a:rPr lang="en-GB" dirty="0"/>
              <a:t>Against Radical Realism </a:t>
            </a:r>
          </a:p>
        </p:txBody>
      </p:sp>
      <p:sp>
        <p:nvSpPr>
          <p:cNvPr id="3" name="Content Placeholder 2">
            <a:extLst>
              <a:ext uri="{FF2B5EF4-FFF2-40B4-BE49-F238E27FC236}">
                <a16:creationId xmlns:a16="http://schemas.microsoft.com/office/drawing/2014/main" id="{3BE2E8A0-6491-DF97-5A8C-895B30790340}"/>
              </a:ext>
            </a:extLst>
          </p:cNvPr>
          <p:cNvSpPr>
            <a:spLocks noGrp="1"/>
          </p:cNvSpPr>
          <p:nvPr>
            <p:ph idx="1"/>
          </p:nvPr>
        </p:nvSpPr>
        <p:spPr/>
        <p:txBody>
          <a:bodyPr/>
          <a:lstStyle/>
          <a:p>
            <a:r>
              <a:rPr lang="en-GB" dirty="0"/>
              <a:t>Normative Claim: acquiescence would be wrongful</a:t>
            </a:r>
          </a:p>
          <a:p>
            <a:endParaRPr lang="en-GB" dirty="0"/>
          </a:p>
          <a:p>
            <a:r>
              <a:rPr lang="en-GB" dirty="0"/>
              <a:t>Consider harms and injustices refugees subjected to during </a:t>
            </a:r>
            <a:r>
              <a:rPr lang="en-GB" dirty="0" err="1"/>
              <a:t>dispalcement</a:t>
            </a:r>
            <a:endParaRPr lang="en-GB" dirty="0"/>
          </a:p>
          <a:p>
            <a:r>
              <a:rPr lang="en-GB" dirty="0"/>
              <a:t>Global trends -&gt; increasing displacement (geopolitical instability, climate displacement, AI-displacement) </a:t>
            </a:r>
          </a:p>
          <a:p>
            <a:r>
              <a:rPr lang="en-GB" dirty="0"/>
              <a:t>Loss of particular protections/rights will result in significant harms and injustices against particular current and future refugees.</a:t>
            </a:r>
          </a:p>
          <a:p>
            <a:endParaRPr lang="en-GB" dirty="0"/>
          </a:p>
        </p:txBody>
      </p:sp>
    </p:spTree>
    <p:extLst>
      <p:ext uri="{BB962C8B-B14F-4D97-AF65-F5344CB8AC3E}">
        <p14:creationId xmlns:p14="http://schemas.microsoft.com/office/powerpoint/2010/main" val="20663103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6202D-6618-1C40-CB7E-3308C24754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518E0F-E41C-0BB4-8AE6-958BE2FFED64}"/>
              </a:ext>
            </a:extLst>
          </p:cNvPr>
          <p:cNvSpPr>
            <a:spLocks noGrp="1"/>
          </p:cNvSpPr>
          <p:nvPr>
            <p:ph type="title"/>
          </p:nvPr>
        </p:nvSpPr>
        <p:spPr/>
        <p:txBody>
          <a:bodyPr/>
          <a:lstStyle/>
          <a:p>
            <a:r>
              <a:rPr lang="en-GB" dirty="0"/>
              <a:t>Against Radical Realism </a:t>
            </a:r>
          </a:p>
        </p:txBody>
      </p:sp>
      <p:sp>
        <p:nvSpPr>
          <p:cNvPr id="3" name="Content Placeholder 2">
            <a:extLst>
              <a:ext uri="{FF2B5EF4-FFF2-40B4-BE49-F238E27FC236}">
                <a16:creationId xmlns:a16="http://schemas.microsoft.com/office/drawing/2014/main" id="{5E845342-9869-93FC-2237-3D7D60543B15}"/>
              </a:ext>
            </a:extLst>
          </p:cNvPr>
          <p:cNvSpPr>
            <a:spLocks noGrp="1"/>
          </p:cNvSpPr>
          <p:nvPr>
            <p:ph idx="1"/>
          </p:nvPr>
        </p:nvSpPr>
        <p:spPr>
          <a:xfrm>
            <a:off x="838200" y="1825625"/>
            <a:ext cx="10515600" cy="4667250"/>
          </a:xfrm>
        </p:spPr>
        <p:txBody>
          <a:bodyPr>
            <a:normAutofit fontScale="92500" lnSpcReduction="10000"/>
          </a:bodyPr>
          <a:lstStyle/>
          <a:p>
            <a:r>
              <a:rPr lang="en-GB" dirty="0"/>
              <a:t>Normative Claim: acquiescence would be wrongful </a:t>
            </a:r>
          </a:p>
          <a:p>
            <a:r>
              <a:rPr lang="en-GB" dirty="0"/>
              <a:t>Concern for refugee protection: Refugees are human beings with rights who ought (not) to be treated in certain ways. </a:t>
            </a:r>
          </a:p>
          <a:p>
            <a:pPr lvl="1"/>
            <a:r>
              <a:rPr lang="en-GB" dirty="0"/>
              <a:t>Ought not to be persecuted, refouled; entitled to autonomy, human rights protection. </a:t>
            </a:r>
          </a:p>
          <a:p>
            <a:pPr algn="just"/>
            <a:r>
              <a:rPr lang="en-GB" dirty="0"/>
              <a:t>Acquiescence denies this claim since it accepts some refugees </a:t>
            </a:r>
            <a:r>
              <a:rPr lang="en-GB" i="1" dirty="0"/>
              <a:t>may</a:t>
            </a:r>
            <a:r>
              <a:rPr lang="en-GB" dirty="0"/>
              <a:t> be permissibly sacrificed/violated (lose rights/protections) for the sake of others. </a:t>
            </a:r>
          </a:p>
          <a:p>
            <a:pPr lvl="1" algn="just"/>
            <a:r>
              <a:rPr lang="en-GB" dirty="0"/>
              <a:t>Accept permissibly of (allowing) persecution, refoulement, human rights violations against some for sake of others. </a:t>
            </a:r>
          </a:p>
          <a:p>
            <a:pPr algn="just"/>
            <a:r>
              <a:rPr lang="en-GB" dirty="0"/>
              <a:t>Acquiescence (permitting violations/ losses of protection) for sake of preventing further losses is self-defeating in principle, abandons underlying rationale for refugee protection, and endorses claims of those who deny protections to, and humanity of, refugees.</a:t>
            </a:r>
          </a:p>
        </p:txBody>
      </p:sp>
    </p:spTree>
    <p:extLst>
      <p:ext uri="{BB962C8B-B14F-4D97-AF65-F5344CB8AC3E}">
        <p14:creationId xmlns:p14="http://schemas.microsoft.com/office/powerpoint/2010/main" val="151254329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BD808-A032-533E-3839-DB7A31E17E5F}"/>
              </a:ext>
            </a:extLst>
          </p:cNvPr>
          <p:cNvSpPr>
            <a:spLocks noGrp="1"/>
          </p:cNvSpPr>
          <p:nvPr>
            <p:ph type="title"/>
          </p:nvPr>
        </p:nvSpPr>
        <p:spPr/>
        <p:txBody>
          <a:bodyPr/>
          <a:lstStyle/>
          <a:p>
            <a:r>
              <a:rPr lang="en-GB" dirty="0"/>
              <a:t>Between Reckless Despair &amp; Reckless Optimism </a:t>
            </a:r>
          </a:p>
        </p:txBody>
      </p:sp>
      <p:sp>
        <p:nvSpPr>
          <p:cNvPr id="3" name="Content Placeholder 2">
            <a:extLst>
              <a:ext uri="{FF2B5EF4-FFF2-40B4-BE49-F238E27FC236}">
                <a16:creationId xmlns:a16="http://schemas.microsoft.com/office/drawing/2014/main" id="{636622C3-6DE6-31F4-AF63-8F997BDBC2D4}"/>
              </a:ext>
            </a:extLst>
          </p:cNvPr>
          <p:cNvSpPr>
            <a:spLocks noGrp="1"/>
          </p:cNvSpPr>
          <p:nvPr>
            <p:ph idx="1"/>
          </p:nvPr>
        </p:nvSpPr>
        <p:spPr/>
        <p:txBody>
          <a:bodyPr>
            <a:normAutofit lnSpcReduction="10000"/>
          </a:bodyPr>
          <a:lstStyle/>
          <a:p>
            <a:pPr algn="just"/>
            <a:r>
              <a:rPr lang="en-GB" dirty="0"/>
              <a:t>Reckless despair: attitude that the injustice is sufficiently severe and pervasive that there is not much we can do about it</a:t>
            </a:r>
          </a:p>
          <a:p>
            <a:pPr lvl="1" algn="just"/>
            <a:r>
              <a:rPr lang="en-GB" dirty="0"/>
              <a:t>Allows injustice to be unchallenged </a:t>
            </a:r>
          </a:p>
          <a:p>
            <a:pPr algn="just"/>
            <a:r>
              <a:rPr lang="en-GB" dirty="0"/>
              <a:t>Reckless optimism: attitude that resolving the injustice will be easy and effective </a:t>
            </a:r>
          </a:p>
          <a:p>
            <a:pPr lvl="1" algn="just"/>
            <a:r>
              <a:rPr lang="en-GB" dirty="0"/>
              <a:t>Fails to understand extent of the injustice and what is required to address it. </a:t>
            </a:r>
          </a:p>
          <a:p>
            <a:pPr algn="just"/>
            <a:r>
              <a:rPr lang="en-GB" dirty="0"/>
              <a:t>Both fail to address injustice </a:t>
            </a:r>
          </a:p>
          <a:p>
            <a:pPr algn="just"/>
            <a:r>
              <a:rPr lang="en-GB" dirty="0"/>
              <a:t>Addressing complex injustice requires sustained moral motivation and resilience </a:t>
            </a:r>
          </a:p>
          <a:p>
            <a:pPr marL="0" indent="0">
              <a:buNone/>
            </a:pPr>
            <a:r>
              <a:rPr lang="en-GB" sz="2600" dirty="0"/>
              <a:t>Arendt  (1951) </a:t>
            </a:r>
            <a:r>
              <a:rPr lang="en-GB" sz="2600" i="1" dirty="0"/>
              <a:t>Origins of Totalitarianism </a:t>
            </a:r>
            <a:r>
              <a:rPr lang="en-GB" sz="2600" dirty="0"/>
              <a:t>expanded</a:t>
            </a:r>
            <a:r>
              <a:rPr lang="en-GB" sz="2600" i="1" dirty="0"/>
              <a:t> </a:t>
            </a:r>
            <a:r>
              <a:rPr lang="en-GB" sz="2600" dirty="0"/>
              <a:t>in Parekh (2020) </a:t>
            </a:r>
            <a:r>
              <a:rPr lang="en-GB" sz="2600" i="1" dirty="0"/>
              <a:t>No Refuge</a:t>
            </a:r>
            <a:r>
              <a:rPr lang="en-GB" sz="2600" dirty="0"/>
              <a:t>, </a:t>
            </a:r>
            <a:endParaRPr lang="en-GB" dirty="0"/>
          </a:p>
        </p:txBody>
      </p:sp>
    </p:spTree>
    <p:extLst>
      <p:ext uri="{BB962C8B-B14F-4D97-AF65-F5344CB8AC3E}">
        <p14:creationId xmlns:p14="http://schemas.microsoft.com/office/powerpoint/2010/main" val="1299859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CEF97C-F2C1-A749-9420-E0326BEFBA9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551BCB-ACF2-C215-A3A4-6475ECA87371}"/>
              </a:ext>
            </a:extLst>
          </p:cNvPr>
          <p:cNvSpPr>
            <a:spLocks noGrp="1"/>
          </p:cNvSpPr>
          <p:nvPr>
            <p:ph idx="1"/>
          </p:nvPr>
        </p:nvSpPr>
        <p:spPr>
          <a:xfrm>
            <a:off x="838200" y="2403231"/>
            <a:ext cx="10515600" cy="3773732"/>
          </a:xfrm>
        </p:spPr>
        <p:txBody>
          <a:bodyPr/>
          <a:lstStyle/>
          <a:p>
            <a:pPr marL="0" indent="0" algn="ctr">
              <a:buNone/>
            </a:pPr>
            <a:r>
              <a:rPr lang="en-GB" dirty="0"/>
              <a:t>How should states in the Global North respond to this situation? </a:t>
            </a:r>
          </a:p>
        </p:txBody>
      </p:sp>
    </p:spTree>
    <p:extLst>
      <p:ext uri="{BB962C8B-B14F-4D97-AF65-F5344CB8AC3E}">
        <p14:creationId xmlns:p14="http://schemas.microsoft.com/office/powerpoint/2010/main" val="149042101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935DA7-768D-3C6C-1C39-B19A0933E784}"/>
              </a:ext>
            </a:extLst>
          </p:cNvPr>
          <p:cNvSpPr>
            <a:spLocks noGrp="1"/>
          </p:cNvSpPr>
          <p:nvPr>
            <p:ph idx="1"/>
          </p:nvPr>
        </p:nvSpPr>
        <p:spPr/>
        <p:txBody>
          <a:bodyPr/>
          <a:lstStyle/>
          <a:p>
            <a:pPr marL="0" indent="0" algn="ctr">
              <a:buNone/>
            </a:pPr>
            <a:r>
              <a:rPr lang="en-GB" dirty="0"/>
              <a:t>Commitment to possibility and achievement of an ethical response essential to sustained moral motivation and resilience. </a:t>
            </a:r>
          </a:p>
        </p:txBody>
      </p:sp>
    </p:spTree>
    <p:extLst>
      <p:ext uri="{BB962C8B-B14F-4D97-AF65-F5344CB8AC3E}">
        <p14:creationId xmlns:p14="http://schemas.microsoft.com/office/powerpoint/2010/main" val="365541858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DD320F9-0256-E8D6-2476-06096CB2EE67}"/>
              </a:ext>
            </a:extLst>
          </p:cNvPr>
          <p:cNvSpPr>
            <a:spLocks noGrp="1"/>
          </p:cNvSpPr>
          <p:nvPr>
            <p:ph type="title"/>
          </p:nvPr>
        </p:nvSpPr>
        <p:spPr/>
        <p:txBody>
          <a:bodyPr/>
          <a:lstStyle/>
          <a:p>
            <a:endParaRPr lang="en-GB"/>
          </a:p>
        </p:txBody>
      </p:sp>
      <p:pic>
        <p:nvPicPr>
          <p:cNvPr id="8" name="Content Placeholder 7" descr="A qr code with black squares&#10;&#10;Description automatically generated">
            <a:extLst>
              <a:ext uri="{FF2B5EF4-FFF2-40B4-BE49-F238E27FC236}">
                <a16:creationId xmlns:a16="http://schemas.microsoft.com/office/drawing/2014/main" id="{3CCC6D98-D0A8-5BCE-0C51-260EABB3F381}"/>
              </a:ext>
            </a:extLst>
          </p:cNvPr>
          <p:cNvPicPr>
            <a:picLocks noGrp="1" noChangeAspect="1"/>
          </p:cNvPicPr>
          <p:nvPr>
            <p:ph sz="half" idx="1"/>
          </p:nvPr>
        </p:nvPicPr>
        <p:blipFill>
          <a:blip r:embed="rId2"/>
          <a:stretch>
            <a:fillRect/>
          </a:stretch>
        </p:blipFill>
        <p:spPr>
          <a:xfrm>
            <a:off x="6378347" y="1253331"/>
            <a:ext cx="4351338" cy="4351338"/>
          </a:xfrm>
        </p:spPr>
      </p:pic>
      <p:pic>
        <p:nvPicPr>
          <p:cNvPr id="10" name="Content Placeholder 9" descr="A book cover of a book&#10;&#10;Description automatically generated">
            <a:extLst>
              <a:ext uri="{FF2B5EF4-FFF2-40B4-BE49-F238E27FC236}">
                <a16:creationId xmlns:a16="http://schemas.microsoft.com/office/drawing/2014/main" id="{663CA1FD-68AD-B6FF-EA1A-6FFA1C577644}"/>
              </a:ext>
            </a:extLst>
          </p:cNvPr>
          <p:cNvPicPr>
            <a:picLocks noGrp="1" noChangeAspect="1"/>
          </p:cNvPicPr>
          <p:nvPr>
            <p:ph sz="half" idx="2"/>
          </p:nvPr>
        </p:nvPicPr>
        <p:blipFill>
          <a:blip r:embed="rId3"/>
          <a:stretch>
            <a:fillRect/>
          </a:stretch>
        </p:blipFill>
        <p:spPr>
          <a:xfrm>
            <a:off x="1230275" y="386532"/>
            <a:ext cx="3959264" cy="6084936"/>
          </a:xfrm>
        </p:spPr>
      </p:pic>
    </p:spTree>
    <p:extLst>
      <p:ext uri="{BB962C8B-B14F-4D97-AF65-F5344CB8AC3E}">
        <p14:creationId xmlns:p14="http://schemas.microsoft.com/office/powerpoint/2010/main" val="361462262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CA32E-3854-8840-D184-0468E1744990}"/>
              </a:ext>
            </a:extLst>
          </p:cNvPr>
          <p:cNvSpPr>
            <a:spLocks noGrp="1"/>
          </p:cNvSpPr>
          <p:nvPr>
            <p:ph type="title"/>
          </p:nvPr>
        </p:nvSpPr>
        <p:spPr/>
        <p:txBody>
          <a:bodyPr/>
          <a:lstStyle/>
          <a:p>
            <a:pPr algn="ctr"/>
            <a:r>
              <a:rPr lang="en-GB" dirty="0"/>
              <a:t>Stop the Inhumanity at Europe’s Borders Campaign </a:t>
            </a:r>
          </a:p>
        </p:txBody>
      </p:sp>
      <p:pic>
        <p:nvPicPr>
          <p:cNvPr id="6" name="Content Placeholder 5" descr="A red life jacket on the beach&#10;&#10;Description automatically generated">
            <a:extLst>
              <a:ext uri="{FF2B5EF4-FFF2-40B4-BE49-F238E27FC236}">
                <a16:creationId xmlns:a16="http://schemas.microsoft.com/office/drawing/2014/main" id="{D263A624-ED03-9993-42D4-C0AA834267C2}"/>
              </a:ext>
            </a:extLst>
          </p:cNvPr>
          <p:cNvPicPr>
            <a:picLocks noGrp="1" noChangeAspect="1"/>
          </p:cNvPicPr>
          <p:nvPr>
            <p:ph sz="half" idx="1"/>
          </p:nvPr>
        </p:nvPicPr>
        <p:blipFill>
          <a:blip r:embed="rId2"/>
          <a:stretch>
            <a:fillRect/>
          </a:stretch>
        </p:blipFill>
        <p:spPr>
          <a:xfrm>
            <a:off x="1233714" y="1666588"/>
            <a:ext cx="3300186" cy="4669412"/>
          </a:xfrm>
        </p:spPr>
      </p:pic>
      <p:pic>
        <p:nvPicPr>
          <p:cNvPr id="8" name="Content Placeholder 7" descr="A qr code with a black and white background&#10;&#10;Description automatically generated">
            <a:extLst>
              <a:ext uri="{FF2B5EF4-FFF2-40B4-BE49-F238E27FC236}">
                <a16:creationId xmlns:a16="http://schemas.microsoft.com/office/drawing/2014/main" id="{67B10A84-2B3A-8DF4-67E4-102A5BDE2840}"/>
              </a:ext>
            </a:extLst>
          </p:cNvPr>
          <p:cNvPicPr>
            <a:picLocks noGrp="1" noChangeAspect="1"/>
          </p:cNvPicPr>
          <p:nvPr>
            <p:ph sz="half" idx="2"/>
          </p:nvPr>
        </p:nvPicPr>
        <p:blipFill>
          <a:blip r:embed="rId3"/>
          <a:stretch>
            <a:fillRect/>
          </a:stretch>
        </p:blipFill>
        <p:spPr>
          <a:xfrm>
            <a:off x="5905160" y="1837675"/>
            <a:ext cx="4351338" cy="4351338"/>
          </a:xfrm>
        </p:spPr>
      </p:pic>
    </p:spTree>
    <p:extLst>
      <p:ext uri="{BB962C8B-B14F-4D97-AF65-F5344CB8AC3E}">
        <p14:creationId xmlns:p14="http://schemas.microsoft.com/office/powerpoint/2010/main" val="108321222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A6307-1B35-F17F-8A82-4CE9F9ADCFE7}"/>
              </a:ext>
            </a:extLst>
          </p:cNvPr>
          <p:cNvSpPr>
            <a:spLocks noGrp="1"/>
          </p:cNvSpPr>
          <p:nvPr>
            <p:ph type="title"/>
          </p:nvPr>
        </p:nvSpPr>
        <p:spPr/>
        <p:txBody>
          <a:bodyPr/>
          <a:lstStyle/>
          <a:p>
            <a:r>
              <a:rPr lang="en-GB" dirty="0"/>
              <a:t>References </a:t>
            </a:r>
          </a:p>
        </p:txBody>
      </p:sp>
      <p:sp>
        <p:nvSpPr>
          <p:cNvPr id="3" name="Content Placeholder 2">
            <a:extLst>
              <a:ext uri="{FF2B5EF4-FFF2-40B4-BE49-F238E27FC236}">
                <a16:creationId xmlns:a16="http://schemas.microsoft.com/office/drawing/2014/main" id="{18330C4A-14D9-38C4-5A0F-327D89DFB743}"/>
              </a:ext>
            </a:extLst>
          </p:cNvPr>
          <p:cNvSpPr>
            <a:spLocks noGrp="1"/>
          </p:cNvSpPr>
          <p:nvPr>
            <p:ph idx="1"/>
          </p:nvPr>
        </p:nvSpPr>
        <p:spPr>
          <a:xfrm>
            <a:off x="838200" y="1690688"/>
            <a:ext cx="10515600" cy="4802187"/>
          </a:xfrm>
        </p:spPr>
        <p:txBody>
          <a:bodyPr>
            <a:normAutofit fontScale="85000" lnSpcReduction="20000"/>
          </a:bodyPr>
          <a:lstStyle/>
          <a:p>
            <a:r>
              <a:rPr lang="en-GB" sz="1800" dirty="0">
                <a:effectLst/>
                <a:latin typeface="Garamond" panose="02020404030301010803" pitchFamily="18" charset="0"/>
                <a:ea typeface="Calibri" panose="020F0502020204030204" pitchFamily="34" charset="0"/>
                <a:cs typeface="Calibri" panose="020F0502020204030204" pitchFamily="34" charset="0"/>
              </a:rPr>
              <a:t>Arendt, Hannah. </a:t>
            </a:r>
            <a:r>
              <a:rPr lang="en-GB" sz="1800" i="1" dirty="0">
                <a:effectLst/>
                <a:latin typeface="Garamond" panose="02020404030301010803" pitchFamily="18" charset="0"/>
                <a:ea typeface="Calibri" panose="020F0502020204030204" pitchFamily="34" charset="0"/>
                <a:cs typeface="Calibri" panose="020F0502020204030204" pitchFamily="34" charset="0"/>
              </a:rPr>
              <a:t>The Origins of Totalitarianism</a:t>
            </a:r>
            <a:r>
              <a:rPr lang="en-GB" sz="1800" dirty="0">
                <a:effectLst/>
                <a:latin typeface="Garamond" panose="02020404030301010803" pitchFamily="18" charset="0"/>
                <a:ea typeface="Calibri" panose="020F0502020204030204" pitchFamily="34" charset="0"/>
                <a:cs typeface="Calibri" panose="020F0502020204030204" pitchFamily="34" charset="0"/>
              </a:rPr>
              <a:t>. Penguin Classics,</a:t>
            </a:r>
            <a:r>
              <a:rPr lang="en-GB" sz="1800" i="1" dirty="0">
                <a:effectLst/>
                <a:latin typeface="Garamond" panose="02020404030301010803" pitchFamily="18" charset="0"/>
                <a:ea typeface="Calibri" panose="020F0502020204030204" pitchFamily="34" charset="0"/>
                <a:cs typeface="Calibri" panose="020F0502020204030204" pitchFamily="34" charset="0"/>
              </a:rPr>
              <a:t> </a:t>
            </a:r>
            <a:r>
              <a:rPr lang="en-GB" sz="1800" dirty="0">
                <a:effectLst/>
                <a:latin typeface="Garamond" panose="02020404030301010803" pitchFamily="18" charset="0"/>
                <a:ea typeface="Calibri" panose="020F0502020204030204" pitchFamily="34" charset="0"/>
                <a:cs typeface="Calibri" panose="020F0502020204030204" pitchFamily="34" charset="0"/>
              </a:rPr>
              <a:t>2017 [1951].) </a:t>
            </a:r>
            <a:r>
              <a:rPr lang="en-GB" sz="1800" kern="100" dirty="0">
                <a:effectLst/>
                <a:latin typeface="Garamond" panose="02020404030301010803" pitchFamily="18" charset="0"/>
                <a:ea typeface="Calibri" panose="020F0502020204030204" pitchFamily="34" charset="0"/>
                <a:cs typeface="Calibri" panose="020F0502020204030204" pitchFamily="34" charset="0"/>
              </a:rPr>
              <a:t>Betts, Alexander, and Paul Collier. </a:t>
            </a:r>
            <a:r>
              <a:rPr lang="en-GB" sz="1800" i="1" kern="100" dirty="0">
                <a:effectLst/>
                <a:latin typeface="Garamond" panose="02020404030301010803" pitchFamily="18" charset="0"/>
                <a:ea typeface="Calibri" panose="020F0502020204030204" pitchFamily="34" charset="0"/>
                <a:cs typeface="Calibri" panose="020F0502020204030204" pitchFamily="34" charset="0"/>
              </a:rPr>
              <a:t>Refuge: Transforming a Broken Refugee System</a:t>
            </a:r>
            <a:r>
              <a:rPr lang="en-GB" sz="1800" kern="100" dirty="0">
                <a:effectLst/>
                <a:latin typeface="Garamond" panose="02020404030301010803" pitchFamily="18" charset="0"/>
                <a:ea typeface="Calibri" panose="020F0502020204030204" pitchFamily="34" charset="0"/>
                <a:cs typeface="Calibri" panose="020F0502020204030204" pitchFamily="34" charset="0"/>
              </a:rPr>
              <a:t>. Penguin UK, 2017.</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Garamond" panose="02020404030301010803" pitchFamily="18" charset="0"/>
                <a:ea typeface="Calibri" panose="020F0502020204030204" pitchFamily="34" charset="0"/>
                <a:cs typeface="Calibri" panose="020F0502020204030204" pitchFamily="34" charset="0"/>
              </a:rPr>
              <a:t>Blake, Michael. “Immigration, Jurisdiction, and Exclusion.” </a:t>
            </a:r>
            <a:r>
              <a:rPr lang="en-GB" sz="1800" i="1" kern="100" dirty="0">
                <a:effectLst/>
                <a:latin typeface="Garamond" panose="02020404030301010803" pitchFamily="18" charset="0"/>
                <a:ea typeface="Calibri" panose="020F0502020204030204" pitchFamily="34" charset="0"/>
                <a:cs typeface="Calibri" panose="020F0502020204030204" pitchFamily="34" charset="0"/>
              </a:rPr>
              <a:t>Philosophy &amp; Public Affairs</a:t>
            </a:r>
            <a:r>
              <a:rPr lang="en-GB" sz="1800" kern="100" dirty="0">
                <a:effectLst/>
                <a:latin typeface="Garamond" panose="02020404030301010803" pitchFamily="18" charset="0"/>
                <a:ea typeface="Calibri" panose="020F0502020204030204" pitchFamily="34" charset="0"/>
                <a:cs typeface="Calibri" panose="020F0502020204030204" pitchFamily="34" charset="0"/>
              </a:rPr>
              <a:t> 41, no. 2 (2013): 103–30.</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Garamond" panose="02020404030301010803" pitchFamily="18" charset="0"/>
                <a:ea typeface="Calibri" panose="020F0502020204030204" pitchFamily="34" charset="0"/>
                <a:cs typeface="Calibri" panose="020F0502020204030204" pitchFamily="34" charset="0"/>
              </a:rPr>
              <a:t>Carens, Joseph. </a:t>
            </a:r>
            <a:r>
              <a:rPr lang="en-GB" sz="1800" i="1" kern="100" dirty="0">
                <a:effectLst/>
                <a:latin typeface="Garamond" panose="02020404030301010803" pitchFamily="18" charset="0"/>
                <a:ea typeface="Calibri" panose="020F0502020204030204" pitchFamily="34" charset="0"/>
                <a:cs typeface="Calibri" panose="020F0502020204030204" pitchFamily="34" charset="0"/>
              </a:rPr>
              <a:t>The Ethics of Immigration</a:t>
            </a:r>
            <a:r>
              <a:rPr lang="en-GB" sz="1800" kern="100" dirty="0">
                <a:effectLst/>
                <a:latin typeface="Garamond" panose="02020404030301010803" pitchFamily="18" charset="0"/>
                <a:ea typeface="Calibri" panose="020F0502020204030204" pitchFamily="34" charset="0"/>
                <a:cs typeface="Calibri" panose="020F0502020204030204" pitchFamily="34" charset="0"/>
              </a:rPr>
              <a:t>. Oxford University Press, 2013.</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err="1">
                <a:effectLst/>
                <a:latin typeface="Garamond" panose="02020404030301010803" pitchFamily="18" charset="0"/>
                <a:ea typeface="Calibri" panose="020F0502020204030204" pitchFamily="34" charset="0"/>
                <a:cs typeface="Calibri" panose="020F0502020204030204" pitchFamily="34" charset="0"/>
              </a:rPr>
              <a:t>Dager</a:t>
            </a:r>
            <a:r>
              <a:rPr lang="en-GB" sz="1800" kern="100" dirty="0">
                <a:effectLst/>
                <a:latin typeface="Garamond" panose="02020404030301010803" pitchFamily="18" charset="0"/>
                <a:ea typeface="Calibri" panose="020F0502020204030204" pitchFamily="34" charset="0"/>
                <a:cs typeface="Calibri" panose="020F0502020204030204" pitchFamily="34" charset="0"/>
              </a:rPr>
              <a:t>, R. “Politics, Rights, and the Refugee Problem.” </a:t>
            </a:r>
            <a:r>
              <a:rPr lang="en-GB" sz="1800" i="1" kern="100" dirty="0">
                <a:effectLst/>
                <a:latin typeface="Garamond" panose="02020404030301010803" pitchFamily="18" charset="0"/>
                <a:ea typeface="Calibri" panose="020F0502020204030204" pitchFamily="34" charset="0"/>
                <a:cs typeface="Calibri" panose="020F0502020204030204" pitchFamily="34" charset="0"/>
              </a:rPr>
              <a:t>War and Border Crossings: Ethics When Cultures Clash</a:t>
            </a:r>
            <a:r>
              <a:rPr lang="en-GB" sz="1800" kern="100" dirty="0">
                <a:effectLst/>
                <a:latin typeface="Garamond" panose="02020404030301010803" pitchFamily="18" charset="0"/>
                <a:ea typeface="Calibri" panose="020F0502020204030204" pitchFamily="34" charset="0"/>
                <a:cs typeface="Calibri" panose="020F0502020204030204" pitchFamily="34" charset="0"/>
              </a:rPr>
              <a:t>, 2005.</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Garamond" panose="02020404030301010803" pitchFamily="18" charset="0"/>
                <a:ea typeface="Calibri" panose="020F0502020204030204" pitchFamily="34" charset="0"/>
                <a:cs typeface="Calibri" panose="020F0502020204030204" pitchFamily="34" charset="0"/>
              </a:rPr>
              <a:t>Fine, Sarah “II—Refugees, Safety, and a Decent Human Life.” In </a:t>
            </a:r>
            <a:r>
              <a:rPr lang="en-GB" sz="1800" i="1" kern="100" dirty="0">
                <a:effectLst/>
                <a:latin typeface="Garamond" panose="02020404030301010803" pitchFamily="18" charset="0"/>
                <a:ea typeface="Calibri" panose="020F0502020204030204" pitchFamily="34" charset="0"/>
                <a:cs typeface="Calibri" panose="020F0502020204030204" pitchFamily="34" charset="0"/>
              </a:rPr>
              <a:t>Proceedings of the Aristotelian Society</a:t>
            </a:r>
            <a:r>
              <a:rPr lang="en-GB" sz="1800" kern="100" dirty="0">
                <a:effectLst/>
                <a:latin typeface="Garamond" panose="02020404030301010803" pitchFamily="18" charset="0"/>
                <a:ea typeface="Calibri" panose="020F0502020204030204" pitchFamily="34" charset="0"/>
                <a:cs typeface="Calibri" panose="020F0502020204030204" pitchFamily="34" charset="0"/>
              </a:rPr>
              <a:t>, 119:25–52. Narnia, 2019.</a:t>
            </a:r>
          </a:p>
          <a:p>
            <a:r>
              <a:rPr lang="en-GB" sz="1800" kern="100" dirty="0">
                <a:effectLst/>
                <a:latin typeface="Garamond" panose="02020404030301010803" pitchFamily="18" charset="0"/>
                <a:ea typeface="Calibri" panose="020F0502020204030204" pitchFamily="34" charset="0"/>
                <a:cs typeface="Calibri" panose="020F0502020204030204" pitchFamily="34" charset="0"/>
              </a:rPr>
              <a:t>Gardner, Molly. “A Harm-Based Solution to the Non-Identity Problem.” </a:t>
            </a:r>
            <a:r>
              <a:rPr lang="en-GB" sz="1800" i="1" kern="100" dirty="0">
                <a:effectLst/>
                <a:latin typeface="Garamond" panose="02020404030301010803" pitchFamily="18" charset="0"/>
                <a:ea typeface="Calibri" panose="020F0502020204030204" pitchFamily="34" charset="0"/>
                <a:cs typeface="Calibri" panose="020F0502020204030204" pitchFamily="34" charset="0"/>
              </a:rPr>
              <a:t>Ergo, an Open Access Journal of Philosophy</a:t>
            </a:r>
            <a:r>
              <a:rPr lang="en-GB" sz="1800" kern="100" dirty="0">
                <a:effectLst/>
                <a:latin typeface="Garamond" panose="02020404030301010803" pitchFamily="18" charset="0"/>
                <a:ea typeface="Calibri" panose="020F0502020204030204" pitchFamily="34" charset="0"/>
                <a:cs typeface="Calibri" panose="020F0502020204030204" pitchFamily="34" charset="0"/>
              </a:rPr>
              <a:t> 2 (2015).</a:t>
            </a:r>
          </a:p>
          <a:p>
            <a:r>
              <a:rPr lang="en-GB" sz="1800" kern="100" dirty="0">
                <a:latin typeface="Garamond" panose="02020404030301010803" pitchFamily="18" charset="0"/>
                <a:ea typeface="Calibri" panose="020F0502020204030204" pitchFamily="34" charset="0"/>
                <a:cs typeface="Calibri" panose="020F0502020204030204" pitchFamily="34" charset="0"/>
              </a:rPr>
              <a:t>Human Rights Watch </a:t>
            </a:r>
            <a:r>
              <a:rPr lang="en-GB" sz="1800" i="1" kern="100" dirty="0">
                <a:latin typeface="Garamond" panose="02020404030301010803" pitchFamily="18" charset="0"/>
                <a:ea typeface="Calibri" panose="020F0502020204030204" pitchFamily="34" charset="0"/>
                <a:cs typeface="Calibri" panose="020F0502020204030204" pitchFamily="34" charset="0"/>
              </a:rPr>
              <a:t>World Report </a:t>
            </a:r>
          </a:p>
          <a:p>
            <a:r>
              <a:rPr lang="en-GB" sz="1800" kern="100" dirty="0">
                <a:effectLst/>
                <a:latin typeface="Garamond" panose="02020404030301010803" pitchFamily="18" charset="0"/>
                <a:ea typeface="Calibri" panose="020F0502020204030204" pitchFamily="34" charset="0"/>
                <a:cs typeface="Calibri" panose="020F0502020204030204" pitchFamily="34" charset="0"/>
              </a:rPr>
              <a:t>Miller, David </a:t>
            </a:r>
            <a:r>
              <a:rPr lang="en-GB" sz="1800" i="1" kern="100" dirty="0">
                <a:effectLst/>
                <a:latin typeface="Garamond" panose="02020404030301010803" pitchFamily="18" charset="0"/>
                <a:ea typeface="Calibri" panose="020F0502020204030204" pitchFamily="34" charset="0"/>
                <a:cs typeface="Calibri" panose="020F0502020204030204" pitchFamily="34" charset="0"/>
              </a:rPr>
              <a:t>Strangers in Our Midst: The Political Philosophy of Immigration</a:t>
            </a:r>
            <a:r>
              <a:rPr lang="en-GB" sz="1800" kern="100" dirty="0">
                <a:effectLst/>
                <a:latin typeface="Garamond" panose="02020404030301010803" pitchFamily="18" charset="0"/>
                <a:ea typeface="Calibri" panose="020F0502020204030204" pitchFamily="34" charset="0"/>
                <a:cs typeface="Calibri" panose="020F0502020204030204" pitchFamily="34" charset="0"/>
              </a:rPr>
              <a:t>. Harvard University Press, 2016.</a:t>
            </a:r>
          </a:p>
          <a:p>
            <a:r>
              <a:rPr lang="en-GB" sz="1800" kern="100" dirty="0">
                <a:effectLst/>
                <a:latin typeface="Garamond" panose="02020404030301010803" pitchFamily="18" charset="0"/>
                <a:ea typeface="Calibri" panose="020F0502020204030204" pitchFamily="34" charset="0"/>
                <a:cs typeface="Calibri" panose="020F0502020204030204" pitchFamily="34" charset="0"/>
              </a:rPr>
              <a:t>Parekh, Serena. </a:t>
            </a:r>
            <a:r>
              <a:rPr lang="en-GB" sz="1800" i="1" kern="100" dirty="0">
                <a:effectLst/>
                <a:latin typeface="Garamond" panose="02020404030301010803" pitchFamily="18" charset="0"/>
                <a:ea typeface="Calibri" panose="020F0502020204030204" pitchFamily="34" charset="0"/>
                <a:cs typeface="Calibri" panose="020F0502020204030204" pitchFamily="34" charset="0"/>
              </a:rPr>
              <a:t>No Refuge: Ethics and the Global Refugee Crisis</a:t>
            </a:r>
            <a:r>
              <a:rPr lang="en-GB" sz="1800" kern="100" dirty="0">
                <a:effectLst/>
                <a:latin typeface="Garamond" panose="02020404030301010803" pitchFamily="18" charset="0"/>
                <a:ea typeface="Calibri" panose="020F0502020204030204" pitchFamily="34" charset="0"/>
                <a:cs typeface="Calibri" panose="020F0502020204030204" pitchFamily="34" charset="0"/>
              </a:rPr>
              <a:t>. Oxford University Press, 2020; </a:t>
            </a:r>
            <a:r>
              <a:rPr lang="en-GB" sz="1800" i="1" kern="100" dirty="0">
                <a:effectLst/>
                <a:latin typeface="Garamond" panose="02020404030301010803" pitchFamily="18" charset="0"/>
                <a:ea typeface="Calibri" panose="020F0502020204030204" pitchFamily="34" charset="0"/>
                <a:cs typeface="Calibri" panose="020F0502020204030204" pitchFamily="34" charset="0"/>
              </a:rPr>
              <a:t>Refugees and the Ethics of Forced Displacement</a:t>
            </a:r>
            <a:r>
              <a:rPr lang="en-GB" sz="1800" kern="100" dirty="0">
                <a:effectLst/>
                <a:latin typeface="Garamond" panose="02020404030301010803" pitchFamily="18" charset="0"/>
                <a:ea typeface="Calibri" panose="020F0502020204030204" pitchFamily="34" charset="0"/>
                <a:cs typeface="Calibri" panose="020F0502020204030204" pitchFamily="34" charset="0"/>
              </a:rPr>
              <a:t>. Taylor &amp; Francis, 2016.</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Garamond" panose="02020404030301010803" pitchFamily="18" charset="0"/>
                <a:ea typeface="Calibri" panose="020F0502020204030204" pitchFamily="34" charset="0"/>
                <a:cs typeface="Calibri" panose="020F0502020204030204" pitchFamily="34" charset="0"/>
              </a:rPr>
              <a:t>Purves, Duncan. “Harming as Making Worse Off.” </a:t>
            </a:r>
            <a:r>
              <a:rPr lang="en-GB" sz="1800" i="1" kern="100" dirty="0">
                <a:effectLst/>
                <a:latin typeface="Garamond" panose="02020404030301010803" pitchFamily="18" charset="0"/>
                <a:ea typeface="Calibri" panose="020F0502020204030204" pitchFamily="34" charset="0"/>
                <a:cs typeface="Calibri" panose="020F0502020204030204" pitchFamily="34" charset="0"/>
              </a:rPr>
              <a:t>Philosophical Studies</a:t>
            </a:r>
            <a:r>
              <a:rPr lang="en-GB" sz="1800" kern="100" dirty="0">
                <a:effectLst/>
                <a:latin typeface="Garamond" panose="02020404030301010803" pitchFamily="18" charset="0"/>
                <a:ea typeface="Calibri" panose="020F0502020204030204" pitchFamily="34" charset="0"/>
                <a:cs typeface="Calibri" panose="020F0502020204030204" pitchFamily="34" charset="0"/>
              </a:rPr>
              <a:t>, 2018, 1–28.</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Garamond" panose="02020404030301010803" pitchFamily="18" charset="0"/>
                <a:ea typeface="Calibri" panose="020F0502020204030204" pitchFamily="34" charset="0"/>
                <a:cs typeface="Calibri" panose="020F0502020204030204" pitchFamily="34" charset="0"/>
              </a:rPr>
              <a:t>Singer, Peter, and Renata Singer. “The Ethics of Refugee Policy’.” </a:t>
            </a:r>
            <a:r>
              <a:rPr lang="en-GB" sz="1800" i="1" kern="100" dirty="0">
                <a:effectLst/>
                <a:latin typeface="Garamond" panose="02020404030301010803" pitchFamily="18" charset="0"/>
                <a:ea typeface="Calibri" panose="020F0502020204030204" pitchFamily="34" charset="0"/>
                <a:cs typeface="Calibri" panose="020F0502020204030204" pitchFamily="34" charset="0"/>
              </a:rPr>
              <a:t>Population and Political Theory</a:t>
            </a:r>
            <a:r>
              <a:rPr lang="en-GB" sz="1800" kern="100" dirty="0">
                <a:effectLst/>
                <a:latin typeface="Garamond" panose="02020404030301010803" pitchFamily="18" charset="0"/>
                <a:ea typeface="Calibri" panose="020F0502020204030204" pitchFamily="34" charset="0"/>
                <a:cs typeface="Calibri" panose="020F0502020204030204" pitchFamily="34" charset="0"/>
              </a:rPr>
              <a:t>, 2010, 285–304</a:t>
            </a:r>
          </a:p>
          <a:p>
            <a:r>
              <a:rPr lang="en-GB" sz="1800" kern="100" dirty="0">
                <a:effectLst/>
                <a:latin typeface="Garamond" panose="02020404030301010803" pitchFamily="18" charset="0"/>
                <a:ea typeface="Calibri" panose="020F0502020204030204" pitchFamily="34" charset="0"/>
                <a:cs typeface="Calibri" panose="020F0502020204030204" pitchFamily="34" charset="0"/>
              </a:rPr>
              <a:t>UNHCR ’Figures at a Glance’</a:t>
            </a:r>
          </a:p>
          <a:p>
            <a:r>
              <a:rPr lang="en-GB" sz="1800" kern="100" dirty="0">
                <a:effectLst/>
                <a:latin typeface="Garamond" panose="02020404030301010803" pitchFamily="18" charset="0"/>
                <a:ea typeface="Calibri" panose="020F0502020204030204" pitchFamily="34" charset="0"/>
                <a:cs typeface="Calibri" panose="020F0502020204030204" pitchFamily="34" charset="0"/>
              </a:rPr>
              <a:t>Verdirame, Guglielmo, Barbara E. Harrell-Bond, Zachary Lomo, and Albie Sachs. </a:t>
            </a:r>
            <a:r>
              <a:rPr lang="en-GB" sz="1800" i="1" kern="100" dirty="0">
                <a:effectLst/>
                <a:latin typeface="Garamond" panose="02020404030301010803" pitchFamily="18" charset="0"/>
                <a:ea typeface="Calibri" panose="020F0502020204030204" pitchFamily="34" charset="0"/>
                <a:cs typeface="Calibri" panose="020F0502020204030204" pitchFamily="34" charset="0"/>
              </a:rPr>
              <a:t>Rights in Exile: Janus-Faced Humanitarianism</a:t>
            </a:r>
            <a:r>
              <a:rPr lang="en-GB" sz="1800" kern="100" dirty="0">
                <a:effectLst/>
                <a:latin typeface="Garamond" panose="02020404030301010803" pitchFamily="18" charset="0"/>
                <a:ea typeface="Calibri" panose="020F0502020204030204" pitchFamily="34" charset="0"/>
                <a:cs typeface="Calibri" panose="020F0502020204030204" pitchFamily="34" charset="0"/>
              </a:rPr>
              <a:t>. 17. </a:t>
            </a:r>
            <a:r>
              <a:rPr lang="en-GB" sz="1800" kern="100" dirty="0" err="1">
                <a:effectLst/>
                <a:latin typeface="Garamond" panose="02020404030301010803" pitchFamily="18" charset="0"/>
                <a:ea typeface="Calibri" panose="020F0502020204030204" pitchFamily="34" charset="0"/>
                <a:cs typeface="Calibri" panose="020F0502020204030204" pitchFamily="34" charset="0"/>
              </a:rPr>
              <a:t>Berghahn</a:t>
            </a:r>
            <a:r>
              <a:rPr lang="en-GB" sz="1800" kern="100" dirty="0">
                <a:effectLst/>
                <a:latin typeface="Garamond" panose="02020404030301010803" pitchFamily="18" charset="0"/>
                <a:ea typeface="Calibri" panose="020F0502020204030204" pitchFamily="34" charset="0"/>
                <a:cs typeface="Calibri" panose="020F0502020204030204" pitchFamily="34" charset="0"/>
              </a:rPr>
              <a:t> Books, 2005.</a:t>
            </a:r>
          </a:p>
          <a:p>
            <a:r>
              <a:rPr lang="en-GB" sz="1800" kern="100" dirty="0">
                <a:effectLst/>
                <a:latin typeface="Garamond" panose="02020404030301010803" pitchFamily="18" charset="0"/>
                <a:ea typeface="Calibri" panose="020F0502020204030204" pitchFamily="34" charset="0"/>
                <a:cs typeface="Calibri" panose="020F0502020204030204" pitchFamily="34" charset="0"/>
              </a:rPr>
              <a:t>Wellman, Christopher Heath. “Immigration and Freedom of Association.” </a:t>
            </a:r>
            <a:r>
              <a:rPr lang="en-GB" sz="1800" i="1" kern="100" dirty="0">
                <a:effectLst/>
                <a:latin typeface="Garamond" panose="02020404030301010803" pitchFamily="18" charset="0"/>
                <a:ea typeface="Calibri" panose="020F0502020204030204" pitchFamily="34" charset="0"/>
                <a:cs typeface="Calibri" panose="020F0502020204030204" pitchFamily="34" charset="0"/>
              </a:rPr>
              <a:t>Ethics</a:t>
            </a:r>
            <a:r>
              <a:rPr lang="en-GB" sz="1800" kern="100" dirty="0">
                <a:effectLst/>
                <a:latin typeface="Garamond" panose="02020404030301010803" pitchFamily="18" charset="0"/>
                <a:ea typeface="Calibri" panose="020F0502020204030204" pitchFamily="34" charset="0"/>
                <a:cs typeface="Calibri" panose="020F0502020204030204" pitchFamily="34" charset="0"/>
              </a:rPr>
              <a:t> 119, no. 1 (2008): 109–41.</a:t>
            </a:r>
          </a:p>
          <a:p>
            <a:r>
              <a:rPr lang="en-GB" sz="1800" kern="100" dirty="0" err="1">
                <a:effectLst/>
                <a:latin typeface="Garamond" panose="02020404030301010803" pitchFamily="18" charset="0"/>
                <a:ea typeface="Calibri" panose="020F0502020204030204" pitchFamily="34" charset="0"/>
                <a:cs typeface="Calibri" panose="020F0502020204030204" pitchFamily="34" charset="0"/>
              </a:rPr>
              <a:t>Woollard</a:t>
            </a:r>
            <a:r>
              <a:rPr lang="en-GB" sz="1800" kern="100" dirty="0">
                <a:effectLst/>
                <a:latin typeface="Garamond" panose="02020404030301010803" pitchFamily="18" charset="0"/>
                <a:ea typeface="Calibri" panose="020F0502020204030204" pitchFamily="34" charset="0"/>
                <a:cs typeface="Calibri" panose="020F0502020204030204" pitchFamily="34" charset="0"/>
              </a:rPr>
              <a:t>, Fiona. </a:t>
            </a:r>
            <a:r>
              <a:rPr lang="en-GB" sz="1800" i="1" kern="100" dirty="0">
                <a:effectLst/>
                <a:latin typeface="Garamond" panose="02020404030301010803" pitchFamily="18" charset="0"/>
                <a:ea typeface="Calibri" panose="020F0502020204030204" pitchFamily="34" charset="0"/>
                <a:cs typeface="Calibri" panose="020F0502020204030204" pitchFamily="34" charset="0"/>
              </a:rPr>
              <a:t>Doing and Allowing Harm</a:t>
            </a:r>
            <a:r>
              <a:rPr lang="en-GB" sz="1800" kern="100" dirty="0">
                <a:effectLst/>
                <a:latin typeface="Garamond" panose="02020404030301010803" pitchFamily="18" charset="0"/>
                <a:ea typeface="Calibri" panose="020F0502020204030204" pitchFamily="34" charset="0"/>
                <a:cs typeface="Calibri" panose="020F0502020204030204" pitchFamily="34" charset="0"/>
              </a:rPr>
              <a:t>. Oxford University Press, USA, 2015.</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800" i="1"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071877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832955-A946-0483-CFE8-376C812EB77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F9DB38-78B5-2E9B-20A0-2075B9EDD265}"/>
              </a:ext>
            </a:extLst>
          </p:cNvPr>
          <p:cNvSpPr>
            <a:spLocks noGrp="1"/>
          </p:cNvSpPr>
          <p:nvPr>
            <p:ph idx="1"/>
          </p:nvPr>
        </p:nvSpPr>
        <p:spPr>
          <a:xfrm>
            <a:off x="838200" y="2403231"/>
            <a:ext cx="10515600" cy="3773732"/>
          </a:xfrm>
        </p:spPr>
        <p:txBody>
          <a:bodyPr/>
          <a:lstStyle/>
          <a:p>
            <a:pPr marL="0" indent="0" algn="ctr">
              <a:buNone/>
            </a:pPr>
            <a:r>
              <a:rPr lang="en-GB" dirty="0"/>
              <a:t>How should states in the Global North respond to this situation?</a:t>
            </a:r>
          </a:p>
          <a:p>
            <a:pPr marL="0" indent="0" algn="ctr">
              <a:buNone/>
            </a:pPr>
            <a:r>
              <a:rPr lang="en-GB" dirty="0"/>
              <a:t>What would an ethical response to refugees be?  </a:t>
            </a:r>
          </a:p>
        </p:txBody>
      </p:sp>
    </p:spTree>
    <p:extLst>
      <p:ext uri="{BB962C8B-B14F-4D97-AF65-F5344CB8AC3E}">
        <p14:creationId xmlns:p14="http://schemas.microsoft.com/office/powerpoint/2010/main" val="1258786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33A44-C8F5-C416-AF3B-D24B01D25CD2}"/>
              </a:ext>
            </a:extLst>
          </p:cNvPr>
          <p:cNvSpPr>
            <a:spLocks noGrp="1"/>
          </p:cNvSpPr>
          <p:nvPr>
            <p:ph type="title"/>
          </p:nvPr>
        </p:nvSpPr>
        <p:spPr/>
        <p:txBody>
          <a:bodyPr/>
          <a:lstStyle/>
          <a:p>
            <a:r>
              <a:rPr lang="en-GB" dirty="0"/>
              <a:t>Structure </a:t>
            </a:r>
          </a:p>
        </p:txBody>
      </p:sp>
      <p:sp>
        <p:nvSpPr>
          <p:cNvPr id="3" name="Content Placeholder 2">
            <a:extLst>
              <a:ext uri="{FF2B5EF4-FFF2-40B4-BE49-F238E27FC236}">
                <a16:creationId xmlns:a16="http://schemas.microsoft.com/office/drawing/2014/main" id="{970ED600-4EB8-E71D-88CB-95CB9DCF23E5}"/>
              </a:ext>
            </a:extLst>
          </p:cNvPr>
          <p:cNvSpPr>
            <a:spLocks noGrp="1"/>
          </p:cNvSpPr>
          <p:nvPr>
            <p:ph idx="1"/>
          </p:nvPr>
        </p:nvSpPr>
        <p:spPr/>
        <p:txBody>
          <a:bodyPr/>
          <a:lstStyle/>
          <a:p>
            <a:r>
              <a:rPr lang="en-GB" dirty="0"/>
              <a:t>Approaches to Understanding Obligations to Refugees </a:t>
            </a:r>
          </a:p>
          <a:p>
            <a:r>
              <a:rPr lang="en-GB" dirty="0"/>
              <a:t>State Practices Used in Response to Refugees: Negative Duties</a:t>
            </a:r>
          </a:p>
          <a:p>
            <a:r>
              <a:rPr lang="en-GB" dirty="0"/>
              <a:t>Harms and Injustices of Displacement: Positive Duties </a:t>
            </a:r>
          </a:p>
          <a:p>
            <a:r>
              <a:rPr lang="en-GB" dirty="0"/>
              <a:t>The Possibility of an Ethical Response </a:t>
            </a:r>
          </a:p>
        </p:txBody>
      </p:sp>
    </p:spTree>
    <p:extLst>
      <p:ext uri="{BB962C8B-B14F-4D97-AF65-F5344CB8AC3E}">
        <p14:creationId xmlns:p14="http://schemas.microsoft.com/office/powerpoint/2010/main" val="36413155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7829</TotalTime>
  <Words>5058</Words>
  <Application>Microsoft Macintosh PowerPoint</Application>
  <PresentationFormat>Widescreen</PresentationFormat>
  <Paragraphs>418</Paragraphs>
  <Slides>73</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73</vt:i4>
      </vt:variant>
    </vt:vector>
  </HeadingPairs>
  <TitlesOfParts>
    <vt:vector size="78" baseType="lpstr">
      <vt:lpstr>Aptos</vt:lpstr>
      <vt:lpstr>Arial</vt:lpstr>
      <vt:lpstr>Calibri</vt:lpstr>
      <vt:lpstr>Garamond</vt:lpstr>
      <vt:lpstr>Office Theme</vt:lpstr>
      <vt:lpstr>Grounding an Ethical Response to Refugees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Structure </vt:lpstr>
      <vt:lpstr>Structure </vt:lpstr>
      <vt:lpstr>PowerPoint Presentation</vt:lpstr>
      <vt:lpstr>PowerPoint Presentation</vt:lpstr>
      <vt:lpstr>PowerPoint Presentation</vt:lpstr>
      <vt:lpstr>PowerPoint Presentation</vt:lpstr>
      <vt:lpstr>PowerPoint Presentation</vt:lpstr>
      <vt:lpstr>PowerPoint Presentation</vt:lpstr>
      <vt:lpstr>Structure </vt:lpstr>
      <vt:lpstr>PowerPoint Presentation</vt:lpstr>
      <vt:lpstr>PowerPoint Presentation</vt:lpstr>
      <vt:lpstr>PowerPoint Presentation</vt:lpstr>
      <vt:lpstr>PowerPoint Presentation</vt:lpstr>
      <vt:lpstr>State Practices in Response to Refugees </vt:lpstr>
      <vt:lpstr>PowerPoint Presentation</vt:lpstr>
      <vt:lpstr>PowerPoint Presentation</vt:lpstr>
      <vt:lpstr>Metaphysics of Harm </vt:lpstr>
      <vt:lpstr>Border Violence </vt:lpstr>
      <vt:lpstr>Detention </vt:lpstr>
      <vt:lpstr>Encampment </vt:lpstr>
      <vt:lpstr>PowerPoint Presentation</vt:lpstr>
      <vt:lpstr>Containment Policies </vt:lpstr>
      <vt:lpstr>Containment Policies </vt:lpstr>
      <vt:lpstr>Containment as Denial of Escape</vt:lpstr>
      <vt:lpstr>PowerPoint Presentation</vt:lpstr>
      <vt:lpstr>Non-refoulement </vt:lpstr>
      <vt:lpstr>Refoulement </vt:lpstr>
      <vt:lpstr>Containment </vt:lpstr>
      <vt:lpstr>Moral Difference?</vt:lpstr>
      <vt:lpstr>Refoulement vs Containment </vt:lpstr>
      <vt:lpstr>PowerPoint Presentation</vt:lpstr>
      <vt:lpstr>Unjustified Harm </vt:lpstr>
      <vt:lpstr>PowerPoint Presentation</vt:lpstr>
      <vt:lpstr>PowerPoint Presentation</vt:lpstr>
      <vt:lpstr>Structure </vt:lpstr>
      <vt:lpstr>PowerPoint Presentation</vt:lpstr>
      <vt:lpstr>PowerPoint Presentation</vt:lpstr>
      <vt:lpstr>Causes of Displacement </vt:lpstr>
      <vt:lpstr>Situation Once Displaced </vt:lpstr>
      <vt:lpstr>Situation Once Displaced </vt:lpstr>
      <vt:lpstr>Situation Once Displaced </vt:lpstr>
      <vt:lpstr>Situation Once Displaced </vt:lpstr>
      <vt:lpstr>PowerPoint Presentation</vt:lpstr>
      <vt:lpstr>Distinctive Harms and Injustices </vt:lpstr>
      <vt:lpstr>Rightlessness </vt:lpstr>
      <vt:lpstr>PowerPoint Presentation</vt:lpstr>
      <vt:lpstr>Beyond Mere ‘Safety’</vt:lpstr>
      <vt:lpstr>PowerPoint Presentation</vt:lpstr>
      <vt:lpstr>PowerPoint Presentation</vt:lpstr>
      <vt:lpstr>Components of an Ethical Response </vt:lpstr>
      <vt:lpstr>Structure </vt:lpstr>
      <vt:lpstr>Realising an Ethical Responses </vt:lpstr>
      <vt:lpstr>Realising an Ethical Response</vt:lpstr>
      <vt:lpstr>PowerPoint Presentation</vt:lpstr>
      <vt:lpstr>Response to Ukrainian Displacement </vt:lpstr>
      <vt:lpstr>PowerPoint Presentation</vt:lpstr>
      <vt:lpstr>Radical Realism </vt:lpstr>
      <vt:lpstr>Against Radical Realism </vt:lpstr>
      <vt:lpstr>Against Radical Realism </vt:lpstr>
      <vt:lpstr>Against Radical Realism </vt:lpstr>
      <vt:lpstr>Between Reckless Despair &amp; Reckless Optimism </vt:lpstr>
      <vt:lpstr>PowerPoint Presentation</vt:lpstr>
      <vt:lpstr>PowerPoint Presentation</vt:lpstr>
      <vt:lpstr>Stop the Inhumanity at Europe’s Borders Campaign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Bradley Hillier-Smith</dc:creator>
  <cp:lastModifiedBy>Bradley Hillier-Smith</cp:lastModifiedBy>
  <cp:revision>78</cp:revision>
  <dcterms:created xsi:type="dcterms:W3CDTF">2026-02-26T09:40:14Z</dcterms:created>
  <dcterms:modified xsi:type="dcterms:W3CDTF">2026-03-04T10:40:04Z</dcterms:modified>
</cp:coreProperties>
</file>