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60" r:id="rId4"/>
    <p:sldId id="258" r:id="rId5"/>
    <p:sldId id="261" r:id="rId6"/>
    <p:sldId id="262" r:id="rId7"/>
  </p:sldIdLst>
  <p:sldSz cx="12192000" cy="6858000"/>
  <p:notesSz cx="6858000" cy="9144000"/>
  <p:defaultTextStyle>
    <a:defPPr>
      <a:defRPr lang="en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364"/>
    <p:restoredTop sz="94656"/>
  </p:normalViewPr>
  <p:slideViewPr>
    <p:cSldViewPr snapToGrid="0">
      <p:cViewPr varScale="1">
        <p:scale>
          <a:sx n="88" d="100"/>
          <a:sy n="88" d="100"/>
        </p:scale>
        <p:origin x="176" y="5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D764FE-0F72-FB99-642A-3BDCFB0D8F0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BC35654-372A-BEFB-D693-E51A138F2FC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E46626B-DCF0-EDA0-6F4A-D01108448B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816BA3-CABB-C544-82D8-0E6020947CC7}" type="datetimeFigureOut">
              <a:rPr lang="en-GB" smtClean="0"/>
              <a:t>24/10/2025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833ABD4-9D51-2CF8-85E9-B64A01E8F6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4FA189A-B861-A809-E9A9-3D7CAB740E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F3D8FF-3389-D648-844F-A982F327B99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976339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D17723-1EA7-5980-3C20-1FCD5C9DB1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C5B9FEE-808E-4737-CBFD-AB0B3853363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F3C6C12-C25E-8FFA-97DC-347D07FF6A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816BA3-CABB-C544-82D8-0E6020947CC7}" type="datetimeFigureOut">
              <a:rPr lang="en-GB" smtClean="0"/>
              <a:t>24/10/2025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CDABEC3-92A4-5D6B-9DC9-69692506B7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A912CEC-13A5-A60B-31C5-C1E108F411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F3D8FF-3389-D648-844F-A982F327B99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801737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B55A4E7-93B0-0BB8-47AD-D5D9E26FF6F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46D1A77-4BD7-B9E1-9BCF-7B3BEC9D775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915A63-EEDD-F0ED-3363-66290579E5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816BA3-CABB-C544-82D8-0E6020947CC7}" type="datetimeFigureOut">
              <a:rPr lang="en-GB" smtClean="0"/>
              <a:t>24/10/2025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6605D82-08B7-5A9A-9ADD-1C353B39C1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E43457C-129C-D1C5-326C-5586386348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F3D8FF-3389-D648-844F-A982F327B99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419483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F2CADA-F470-098E-5AE2-8017BB3707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DDB1BA-8AF7-8A8F-72FF-03CFEF0A1D8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B9564F0-4CBC-FD89-DA56-22244E2FA6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816BA3-CABB-C544-82D8-0E6020947CC7}" type="datetimeFigureOut">
              <a:rPr lang="en-GB" smtClean="0"/>
              <a:t>24/10/2025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9487748-F4E7-20A0-427E-2E8CA1BCC7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0EE95C7-E7B8-3198-88D8-C1484FDBB9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F3D8FF-3389-D648-844F-A982F327B99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634583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2CE671-9FE6-FE62-3B58-13A07794FC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9B014B2-155C-2599-3F5B-125F806522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95651F2-D55B-DAEE-DC5F-246C16829C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816BA3-CABB-C544-82D8-0E6020947CC7}" type="datetimeFigureOut">
              <a:rPr lang="en-GB" smtClean="0"/>
              <a:t>24/10/2025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848D298-9ABD-29D7-50C0-EFACC2812C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996473A-D1D8-37F8-A523-FC84D3E863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F3D8FF-3389-D648-844F-A982F327B99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732591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BA5A1A-5574-3D7B-2816-39992FEE10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5CFB3A-C85A-42C0-6491-6C73B9BE32F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C15717F-BAEF-0F61-01EE-337811EEAE8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CAE8FBC-9D1C-37E2-734D-5AB576BBC2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816BA3-CABB-C544-82D8-0E6020947CC7}" type="datetimeFigureOut">
              <a:rPr lang="en-GB" smtClean="0"/>
              <a:t>24/10/2025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B023BDF-DDEC-19EB-68D0-FC8239DBC1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6B74BB0-E214-8381-1C12-3FF5F5AE4D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F3D8FF-3389-D648-844F-A982F327B99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291097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186C0F-219D-D8E5-4E35-CEDED4CDC3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C51586A-D09B-818F-E98C-89FFCE9081E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413D4DE-34BC-1589-AF74-1E7BA85FAC9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1A0CE5C-41E5-6E8F-057A-222A6FA34A7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818544C-AFA4-9B16-C5C5-7AFAD4078B6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35F9DAD-A40C-5EF1-F7B8-0FCA7F5554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816BA3-CABB-C544-82D8-0E6020947CC7}" type="datetimeFigureOut">
              <a:rPr lang="en-GB" smtClean="0"/>
              <a:t>24/10/2025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1C6EEA8-7983-544A-73E1-F1CE9625EA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CD61368-28EB-F5C8-AB15-641F4ADD95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F3D8FF-3389-D648-844F-A982F327B99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362904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4562CB-2FDB-8BE0-D9E7-616C5F0119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7806EF8-48A8-45BE-DF87-73E862FB9B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816BA3-CABB-C544-82D8-0E6020947CC7}" type="datetimeFigureOut">
              <a:rPr lang="en-GB" smtClean="0"/>
              <a:t>24/10/2025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4B81266-5628-A9FB-343E-26C9E3D58B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E501896-8154-5061-4C16-9450A49BA2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F3D8FF-3389-D648-844F-A982F327B99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915079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B19EAFF-2A83-C6BA-F4B6-3F9B51D455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816BA3-CABB-C544-82D8-0E6020947CC7}" type="datetimeFigureOut">
              <a:rPr lang="en-GB" smtClean="0"/>
              <a:t>24/10/2025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6A152D3-F190-33A8-5140-C524E8B233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C76A81B-DBBE-E53B-D528-3734CC5D35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F3D8FF-3389-D648-844F-A982F327B99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325454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25040A-E1EE-38BA-C0CC-284DDAD72F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05249C-8A61-8CE8-4993-1F0F61D51B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6AD74EF-2568-B628-705B-43F2571A5C4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D41275B-6E25-197F-792B-6D41861BB9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816BA3-CABB-C544-82D8-0E6020947CC7}" type="datetimeFigureOut">
              <a:rPr lang="en-GB" smtClean="0"/>
              <a:t>24/10/2025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C896D5D-7AC3-E69C-50B8-A150253569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D406287-9555-ADD4-8AF2-20C0C09AAB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F3D8FF-3389-D648-844F-A982F327B99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36060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8C1412-94B0-8A64-9399-C6361915B0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6399EA1-2036-D132-1B6C-76889C55618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66319CD-64F5-DAA8-ABF8-36DE530B6AA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604DDC5-A08D-2AB6-0EF6-EDC98ECF4B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816BA3-CABB-C544-82D8-0E6020947CC7}" type="datetimeFigureOut">
              <a:rPr lang="en-GB" smtClean="0"/>
              <a:t>24/10/2025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7F945A5-1221-D429-5421-0E37ABE0AA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78AC647-C872-875D-64B5-2C19DA26F5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F3D8FF-3389-D648-844F-A982F327B99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652284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2161005-1B82-2332-A380-F272B54D25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CF00693-AF92-084E-53D6-863EBD5ED38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79CBC55-482C-7396-E266-EB9B60FF81D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6816BA3-CABB-C544-82D8-0E6020947CC7}" type="datetimeFigureOut">
              <a:rPr lang="en-GB" smtClean="0"/>
              <a:t>24/10/2025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3BE1B0E-EC62-BFC9-F100-9A2A44AC16A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32E8592-5157-E8A3-1108-2A2B2211634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AF3D8FF-3389-D648-844F-A982F327B99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087058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4921D6-7C17-86DD-5506-AB26F2A729C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699967"/>
            <a:ext cx="9144000" cy="2387600"/>
          </a:xfrm>
        </p:spPr>
        <p:txBody>
          <a:bodyPr>
            <a:normAutofit fontScale="90000"/>
          </a:bodyPr>
          <a:lstStyle/>
          <a:p>
            <a:r>
              <a:rPr lang="en-GB" sz="3100" b="1" dirty="0">
                <a:latin typeface="Gill Sans MT" panose="020B0502020104020203" pitchFamily="34" charset="77"/>
              </a:rPr>
              <a:t>After the Universal Declaration of Human Rights:</a:t>
            </a:r>
            <a:br>
              <a:rPr lang="en-GB" sz="3100" b="1" dirty="0">
                <a:latin typeface="Gill Sans MT" panose="020B0502020104020203" pitchFamily="34" charset="77"/>
              </a:rPr>
            </a:br>
            <a:r>
              <a:rPr lang="en-GB" sz="3100" b="1" dirty="0">
                <a:latin typeface="Gill Sans MT" panose="020B0502020104020203" pitchFamily="34" charset="77"/>
              </a:rPr>
              <a:t>In the footsteps of Felix Ermacora’s UN service (1960-1995)</a:t>
            </a:r>
            <a:br>
              <a:rPr lang="en-DE" dirty="0"/>
            </a:b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80D9183-D085-5B83-644B-5A61442FA79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5087567"/>
            <a:ext cx="9144000" cy="1655762"/>
          </a:xfrm>
        </p:spPr>
        <p:txBody>
          <a:bodyPr/>
          <a:lstStyle/>
          <a:p>
            <a:r>
              <a:rPr lang="en-GB" dirty="0">
                <a:latin typeface="Gill Sans MT" panose="020B0502020104020203" pitchFamily="34" charset="77"/>
              </a:rPr>
              <a:t>Dr Alvina Hoffmann</a:t>
            </a:r>
          </a:p>
          <a:p>
            <a:r>
              <a:rPr lang="en-GB" dirty="0">
                <a:latin typeface="Gill Sans MT" panose="020B0502020104020203" pitchFamily="34" charset="77"/>
              </a:rPr>
              <a:t>SOAS University of London </a:t>
            </a:r>
          </a:p>
        </p:txBody>
      </p:sp>
      <p:pic>
        <p:nvPicPr>
          <p:cNvPr id="1026" name="Picture 2" descr="SOAS University of London | unifish">
            <a:extLst>
              <a:ext uri="{FF2B5EF4-FFF2-40B4-BE49-F238E27FC236}">
                <a16:creationId xmlns:a16="http://schemas.microsoft.com/office/drawing/2014/main" id="{1D826E72-57F0-22DB-A0DD-67F3F544DB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313" y="441325"/>
            <a:ext cx="3243263" cy="10266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191851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eimatbund erinnert an Professor Felix Ermacora – Südtirol News">
            <a:extLst>
              <a:ext uri="{FF2B5EF4-FFF2-40B4-BE49-F238E27FC236}">
                <a16:creationId xmlns:a16="http://schemas.microsoft.com/office/drawing/2014/main" id="{7360806B-C50D-9AE9-39BE-03218F4AE0C5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208" y="1253331"/>
            <a:ext cx="5801784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7B5777A-B59D-3867-9A11-0C8FE3108C58}"/>
              </a:ext>
            </a:extLst>
          </p:cNvPr>
          <p:cNvSpPr txBox="1"/>
          <p:nvPr/>
        </p:nvSpPr>
        <p:spPr>
          <a:xfrm>
            <a:off x="6577353" y="1776074"/>
            <a:ext cx="5309847" cy="31700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GB" sz="2000" dirty="0">
                <a:effectLst/>
                <a:latin typeface="Gill Sans MT" panose="020B0502020104020203" pitchFamily="34" charset="77"/>
                <a:ea typeface="Aptos" panose="020B0004020202020204" pitchFamily="34" charset="0"/>
              </a:rPr>
              <a:t>“Even though [Felix Ermacora] no longer belongs to the generation of great personalities such as René Cassin, Eleanor Roosevelt, Charles Malik or Sir Hersch </a:t>
            </a:r>
            <a:r>
              <a:rPr lang="en-GB" sz="2000" dirty="0" err="1">
                <a:effectLst/>
                <a:latin typeface="Gill Sans MT" panose="020B0502020104020203" pitchFamily="34" charset="77"/>
                <a:ea typeface="Aptos" panose="020B0004020202020204" pitchFamily="34" charset="0"/>
              </a:rPr>
              <a:t>Lauterpacht</a:t>
            </a:r>
            <a:r>
              <a:rPr lang="en-GB" sz="2000" dirty="0">
                <a:effectLst/>
                <a:latin typeface="Gill Sans MT" panose="020B0502020104020203" pitchFamily="34" charset="77"/>
                <a:ea typeface="Aptos" panose="020B0004020202020204" pitchFamily="34" charset="0"/>
              </a:rPr>
              <a:t>, who anchored the idea of international human rights protection in international law in the post-war period, he experienced the suffering of the Second World War as a soldier himself and from the 1950s onwards dedicated his life to the protection of international human rights”</a:t>
            </a:r>
            <a:r>
              <a:rPr lang="en-DE" sz="2000" dirty="0">
                <a:effectLst/>
                <a:latin typeface="Gill Sans MT" panose="020B0502020104020203" pitchFamily="34" charset="77"/>
              </a:rPr>
              <a:t> </a:t>
            </a:r>
            <a:endParaRPr lang="en-GB" sz="2000" dirty="0">
              <a:latin typeface="Gill Sans MT" panose="020B0502020104020203" pitchFamily="34" charset="77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5B32CD1-60CF-0E17-7CF7-BC419A66BFD5}"/>
              </a:ext>
            </a:extLst>
          </p:cNvPr>
          <p:cNvSpPr txBox="1"/>
          <p:nvPr/>
        </p:nvSpPr>
        <p:spPr>
          <a:xfrm>
            <a:off x="2006930" y="5807033"/>
            <a:ext cx="31539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>
                <a:latin typeface="Gill Sans MT" panose="020B0502020104020203" pitchFamily="34" charset="77"/>
              </a:rPr>
              <a:t>Felix Ermacora, 1932 - 1995</a:t>
            </a:r>
          </a:p>
        </p:txBody>
      </p:sp>
    </p:spTree>
    <p:extLst>
      <p:ext uri="{BB962C8B-B14F-4D97-AF65-F5344CB8AC3E}">
        <p14:creationId xmlns:p14="http://schemas.microsoft.com/office/powerpoint/2010/main" val="7021422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646F01-E08E-A093-3CEE-56CC7DA993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>
                <a:latin typeface="Gill Sans MT" panose="020B0502020104020203" pitchFamily="34" charset="77"/>
              </a:rPr>
              <a:t>From Austria to the United Nations </a:t>
            </a:r>
          </a:p>
        </p:txBody>
      </p:sp>
      <p:pic>
        <p:nvPicPr>
          <p:cNvPr id="3074" name="Picture 2" descr="Molterer: ÖVP-Klub und politische Akademie rufen Felix Ermacora-Menschenrechtspreis  ins Leben">
            <a:extLst>
              <a:ext uri="{FF2B5EF4-FFF2-40B4-BE49-F238E27FC236}">
                <a16:creationId xmlns:a16="http://schemas.microsoft.com/office/drawing/2014/main" id="{82B9201D-041B-0E08-D2D4-BFC8AF61CA38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577914"/>
            <a:ext cx="3189537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B3BD1D5-36AB-5432-24C7-08C28F45DEAB}"/>
              </a:ext>
            </a:extLst>
          </p:cNvPr>
          <p:cNvSpPr txBox="1"/>
          <p:nvPr/>
        </p:nvSpPr>
        <p:spPr>
          <a:xfrm>
            <a:off x="4329113" y="1690688"/>
            <a:ext cx="7448550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>
                <a:latin typeface="Gill Sans MT" panose="020B0502020104020203" pitchFamily="34" charset="77"/>
              </a:rPr>
              <a:t>Born 13 October </a:t>
            </a:r>
            <a:r>
              <a:rPr lang="en-GB" sz="2400" b="1" dirty="0">
                <a:latin typeface="Gill Sans MT" panose="020B0502020104020203" pitchFamily="34" charset="77"/>
              </a:rPr>
              <a:t>1923</a:t>
            </a:r>
            <a:r>
              <a:rPr lang="en-GB" sz="2400" dirty="0">
                <a:latin typeface="Gill Sans MT" panose="020B0502020104020203" pitchFamily="34" charset="77"/>
              </a:rPr>
              <a:t> in Klagenfurt, Carinthia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>
                <a:latin typeface="Gill Sans MT" panose="020B0502020104020203" pitchFamily="34" charset="77"/>
              </a:rPr>
              <a:t>Abitur in Regensburg, </a:t>
            </a:r>
            <a:r>
              <a:rPr lang="en-GB" sz="2400" b="1" dirty="0">
                <a:latin typeface="Gill Sans MT" panose="020B0502020104020203" pitchFamily="34" charset="77"/>
              </a:rPr>
              <a:t>1942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>
                <a:latin typeface="Gill Sans MT" panose="020B0502020104020203" pitchFamily="34" charset="77"/>
              </a:rPr>
              <a:t>joined the </a:t>
            </a:r>
            <a:r>
              <a:rPr lang="en-GB" sz="2400" i="1" dirty="0">
                <a:latin typeface="Gill Sans MT" panose="020B0502020104020203" pitchFamily="34" charset="77"/>
              </a:rPr>
              <a:t>Wehrmacht </a:t>
            </a:r>
            <a:r>
              <a:rPr lang="en-GB" sz="2400" dirty="0">
                <a:latin typeface="Gill Sans MT" panose="020B0502020104020203" pitchFamily="34" charset="77"/>
              </a:rPr>
              <a:t>of Nazi Germany as a soldier of the Bavarian first Alpine Division</a:t>
            </a:r>
            <a:r>
              <a:rPr lang="en-DE" sz="2400" dirty="0">
                <a:effectLst/>
                <a:latin typeface="Gill Sans MT" panose="020B0502020104020203" pitchFamily="34" charset="77"/>
              </a:rPr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>
                <a:latin typeface="Gill Sans MT" panose="020B0502020104020203" pitchFamily="34" charset="77"/>
              </a:rPr>
              <a:t>N</a:t>
            </a:r>
            <a:r>
              <a:rPr lang="en-DE" sz="2400" dirty="0">
                <a:latin typeface="Gill Sans MT" panose="020B0502020104020203" pitchFamily="34" charset="77"/>
              </a:rPr>
              <a:t>ot required to register as a former member of the NSDAP during Austria’s denazification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DE" sz="2400" dirty="0">
                <a:latin typeface="Gill Sans MT" panose="020B0502020104020203" pitchFamily="34" charset="77"/>
              </a:rPr>
              <a:t>Studied law and government at the University of Innsbruck and Sorbonne (</a:t>
            </a:r>
            <a:r>
              <a:rPr lang="en-DE" sz="2400" b="1" dirty="0">
                <a:latin typeface="Gill Sans MT" panose="020B0502020104020203" pitchFamily="34" charset="77"/>
              </a:rPr>
              <a:t>1945-1949</a:t>
            </a:r>
            <a:r>
              <a:rPr lang="en-DE" sz="2400" dirty="0">
                <a:latin typeface="Gill Sans MT" panose="020B0502020104020203" pitchFamily="34" charset="77"/>
              </a:rPr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>
                <a:latin typeface="Gill Sans MT" panose="020B0502020104020203" pitchFamily="34" charset="77"/>
              </a:rPr>
              <a:t>C</a:t>
            </a:r>
            <a:r>
              <a:rPr lang="en-DE" sz="2400" dirty="0">
                <a:latin typeface="Gill Sans MT" panose="020B0502020104020203" pitchFamily="34" charset="77"/>
              </a:rPr>
              <a:t>areer in academia and state civil service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>
                <a:latin typeface="Gill Sans MT" panose="020B0502020104020203" pitchFamily="34" charset="77"/>
              </a:rPr>
              <a:t>M</a:t>
            </a:r>
            <a:r>
              <a:rPr lang="en-DE" sz="2400" dirty="0">
                <a:latin typeface="Gill Sans MT" panose="020B0502020104020203" pitchFamily="34" charset="77"/>
              </a:rPr>
              <a:t>inority rights: central academic and political question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>
                <a:latin typeface="Gill Sans MT" panose="020B0502020104020203" pitchFamily="34" charset="77"/>
              </a:rPr>
              <a:t>P</a:t>
            </a:r>
            <a:r>
              <a:rPr lang="en-DE" sz="2400" dirty="0">
                <a:latin typeface="Gill Sans MT" panose="020B0502020104020203" pitchFamily="34" charset="77"/>
              </a:rPr>
              <a:t>olitician (</a:t>
            </a:r>
            <a:r>
              <a:rPr lang="en-DE" sz="2400" b="1" dirty="0">
                <a:latin typeface="Gill Sans MT" panose="020B0502020104020203" pitchFamily="34" charset="77"/>
              </a:rPr>
              <a:t>1971 – 1990</a:t>
            </a:r>
            <a:r>
              <a:rPr lang="en-DE" sz="2400" dirty="0">
                <a:latin typeface="Gill Sans MT" panose="020B0502020104020203" pitchFamily="34" charset="77"/>
              </a:rPr>
              <a:t>)</a:t>
            </a:r>
            <a:endParaRPr lang="en-GB" sz="2400" dirty="0">
              <a:latin typeface="Gill Sans MT" panose="020B0502020104020203" pitchFamily="34" charset="77"/>
            </a:endParaRPr>
          </a:p>
          <a:p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344054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9023F4-DA07-D7A9-D829-382986E8C0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6779" y="1721509"/>
            <a:ext cx="10515600" cy="1325563"/>
          </a:xfrm>
        </p:spPr>
        <p:txBody>
          <a:bodyPr/>
          <a:lstStyle/>
          <a:p>
            <a:r>
              <a:rPr lang="en-GB" b="1" dirty="0">
                <a:latin typeface="Gill Sans MT" panose="020B0502020104020203" pitchFamily="34" charset="77"/>
              </a:rPr>
              <a:t>UN service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53405D-920D-9103-A7C1-EB218DACE1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6779" y="3047072"/>
            <a:ext cx="11578441" cy="4777056"/>
          </a:xfrm>
        </p:spPr>
        <p:txBody>
          <a:bodyPr>
            <a:normAutofit/>
          </a:bodyPr>
          <a:lstStyle/>
          <a:p>
            <a:r>
              <a:rPr lang="en-GB" sz="2400" dirty="0">
                <a:latin typeface="Gill Sans MT" panose="020B0502020104020203" pitchFamily="34" charset="77"/>
              </a:rPr>
              <a:t>Austrian delegate to Commission on Human Rights from 1960 onwards: </a:t>
            </a:r>
            <a:r>
              <a:rPr lang="en-GB" sz="2400" b="1" dirty="0">
                <a:latin typeface="Gill Sans MT" panose="020B0502020104020203" pitchFamily="34" charset="77"/>
              </a:rPr>
              <a:t>rapporteur</a:t>
            </a:r>
            <a:r>
              <a:rPr lang="en-GB" sz="2400" dirty="0">
                <a:latin typeface="Gill Sans MT" panose="020B0502020104020203" pitchFamily="34" charset="77"/>
              </a:rPr>
              <a:t> (1960, 1968), </a:t>
            </a:r>
            <a:r>
              <a:rPr lang="en-GB" sz="2400" b="1" dirty="0">
                <a:latin typeface="Gill Sans MT" panose="020B0502020104020203" pitchFamily="34" charset="77"/>
              </a:rPr>
              <a:t>vice-chairman</a:t>
            </a:r>
            <a:r>
              <a:rPr lang="en-GB" sz="2400" dirty="0">
                <a:latin typeface="Gill Sans MT" panose="020B0502020104020203" pitchFamily="34" charset="77"/>
              </a:rPr>
              <a:t> (1961, 1970), </a:t>
            </a:r>
            <a:r>
              <a:rPr lang="en-GB" sz="2400" b="1" dirty="0">
                <a:latin typeface="Gill Sans MT" panose="020B0502020104020203" pitchFamily="34" charset="77"/>
              </a:rPr>
              <a:t>chairman</a:t>
            </a:r>
            <a:r>
              <a:rPr lang="en-GB" sz="2400" dirty="0">
                <a:latin typeface="Gill Sans MT" panose="020B0502020104020203" pitchFamily="34" charset="77"/>
              </a:rPr>
              <a:t> (1974), </a:t>
            </a:r>
            <a:r>
              <a:rPr lang="en-GB" sz="2400" b="1" dirty="0">
                <a:latin typeface="Gill Sans MT" panose="020B0502020104020203" pitchFamily="34" charset="77"/>
              </a:rPr>
              <a:t>representative</a:t>
            </a:r>
            <a:r>
              <a:rPr lang="en-GB" sz="2400" dirty="0">
                <a:latin typeface="Gill Sans MT" panose="020B0502020104020203" pitchFamily="34" charset="77"/>
              </a:rPr>
              <a:t> of Austrian delegation to Teheran Conference on Human Rights in 1968</a:t>
            </a:r>
          </a:p>
          <a:p>
            <a:r>
              <a:rPr lang="en-GB" sz="2400" dirty="0">
                <a:latin typeface="Gill Sans MT" panose="020B0502020104020203" pitchFamily="34" charset="77"/>
              </a:rPr>
              <a:t>Member of the Austrian delegation to the </a:t>
            </a:r>
            <a:r>
              <a:rPr lang="en-GB" sz="2400" b="1" dirty="0">
                <a:latin typeface="Gill Sans MT" panose="020B0502020104020203" pitchFamily="34" charset="77"/>
              </a:rPr>
              <a:t>UN General Assembly </a:t>
            </a:r>
            <a:r>
              <a:rPr lang="en-GB" sz="2400" dirty="0">
                <a:latin typeface="Gill Sans MT" panose="020B0502020104020203" pitchFamily="34" charset="77"/>
              </a:rPr>
              <a:t>(1960, 1963, 1970, 1971, 1979)</a:t>
            </a:r>
          </a:p>
          <a:p>
            <a:r>
              <a:rPr lang="en-GB" sz="2400" dirty="0">
                <a:latin typeface="Gill Sans MT" panose="020B0502020104020203" pitchFamily="34" charset="77"/>
              </a:rPr>
              <a:t>fact-finding missions on </a:t>
            </a:r>
            <a:r>
              <a:rPr lang="en-GB" sz="2400" b="1" dirty="0">
                <a:latin typeface="Gill Sans MT" panose="020B0502020104020203" pitchFamily="34" charset="77"/>
              </a:rPr>
              <a:t>South Africa </a:t>
            </a:r>
            <a:r>
              <a:rPr lang="en-GB" sz="2400" dirty="0">
                <a:latin typeface="Gill Sans MT" panose="020B0502020104020203" pitchFamily="34" charset="77"/>
              </a:rPr>
              <a:t>(1967-1995), the </a:t>
            </a:r>
            <a:r>
              <a:rPr lang="en-GB" sz="2400" b="1" dirty="0">
                <a:latin typeface="Gill Sans MT" panose="020B0502020104020203" pitchFamily="34" charset="77"/>
              </a:rPr>
              <a:t>occupied Palestinian territories</a:t>
            </a:r>
            <a:r>
              <a:rPr lang="en-GB" sz="2400" dirty="0">
                <a:latin typeface="Gill Sans MT" panose="020B0502020104020203" pitchFamily="34" charset="77"/>
              </a:rPr>
              <a:t> (1969-1971), </a:t>
            </a:r>
            <a:r>
              <a:rPr lang="en-GB" sz="2400" b="1" dirty="0">
                <a:latin typeface="Gill Sans MT" panose="020B0502020104020203" pitchFamily="34" charset="77"/>
              </a:rPr>
              <a:t>Chile</a:t>
            </a:r>
            <a:r>
              <a:rPr lang="en-GB" sz="2400" dirty="0">
                <a:latin typeface="Gill Sans MT" panose="020B0502020104020203" pitchFamily="34" charset="77"/>
              </a:rPr>
              <a:t> (1975-1979) and </a:t>
            </a:r>
            <a:r>
              <a:rPr lang="en-GB" sz="2400" b="1" dirty="0">
                <a:latin typeface="Gill Sans MT" panose="020B0502020104020203" pitchFamily="34" charset="77"/>
              </a:rPr>
              <a:t>Afghanistan</a:t>
            </a:r>
            <a:r>
              <a:rPr lang="en-GB" sz="2400" dirty="0">
                <a:latin typeface="Gill Sans MT" panose="020B0502020104020203" pitchFamily="34" charset="77"/>
              </a:rPr>
              <a:t> (1984-1995)</a:t>
            </a:r>
            <a:r>
              <a:rPr lang="en-DE" sz="2400" dirty="0">
                <a:effectLst/>
                <a:latin typeface="Gill Sans MT" panose="020B0502020104020203" pitchFamily="34" charset="77"/>
              </a:rPr>
              <a:t> </a:t>
            </a:r>
            <a:endParaRPr lang="en-GB" sz="2400" dirty="0">
              <a:latin typeface="Gill Sans MT" panose="020B0502020104020203" pitchFamily="34" charset="77"/>
            </a:endParaRPr>
          </a:p>
        </p:txBody>
      </p:sp>
      <p:pic>
        <p:nvPicPr>
          <p:cNvPr id="1026" name="Picture 2" descr="HRC Home | OHCHR">
            <a:extLst>
              <a:ext uri="{FF2B5EF4-FFF2-40B4-BE49-F238E27FC236}">
                <a16:creationId xmlns:a16="http://schemas.microsoft.com/office/drawing/2014/main" id="{FAD70C2A-E09F-1D30-A8FD-0FF20B15A4A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7017"/>
          <a:stretch>
            <a:fillRect/>
          </a:stretch>
        </p:blipFill>
        <p:spPr bwMode="auto">
          <a:xfrm>
            <a:off x="0" y="0"/>
            <a:ext cx="12192000" cy="1993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261530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collage of men in suits&#10;&#10;AI-generated content may be incorrect.">
            <a:extLst>
              <a:ext uri="{FF2B5EF4-FFF2-40B4-BE49-F238E27FC236}">
                <a16:creationId xmlns:a16="http://schemas.microsoft.com/office/drawing/2014/main" id="{07954105-8AEC-B419-D29E-DFC3DAB84D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69600" y="195942"/>
            <a:ext cx="4037435" cy="6509657"/>
          </a:xfrm>
          <a:prstGeom prst="rect">
            <a:avLst/>
          </a:prstGeom>
        </p:spPr>
      </p:pic>
      <p:sp>
        <p:nvSpPr>
          <p:cNvPr id="6" name="AutoShape 2">
            <a:extLst>
              <a:ext uri="{FF2B5EF4-FFF2-40B4-BE49-F238E27FC236}">
                <a16:creationId xmlns:a16="http://schemas.microsoft.com/office/drawing/2014/main" id="{CF30F84D-C643-2D81-68D0-D6729C5D8CB0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7" name="AutoShape 4">
            <a:extLst>
              <a:ext uri="{FF2B5EF4-FFF2-40B4-BE49-F238E27FC236}">
                <a16:creationId xmlns:a16="http://schemas.microsoft.com/office/drawing/2014/main" id="{F71F3940-DB9E-B3A5-256B-51C9E5A44E61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096000" y="34290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9" name="Picture 8" descr="A group of people standing together&#10;&#10;AI-generated content may be incorrect.">
            <a:extLst>
              <a:ext uri="{FF2B5EF4-FFF2-40B4-BE49-F238E27FC236}">
                <a16:creationId xmlns:a16="http://schemas.microsoft.com/office/drawing/2014/main" id="{1C0A6CB0-6C39-23CC-7781-39BA9812355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43600" y="195942"/>
            <a:ext cx="3892788" cy="6509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07613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group of people in a meeting&#10;&#10;AI-generated content may be incorrect.">
            <a:extLst>
              <a:ext uri="{FF2B5EF4-FFF2-40B4-BE49-F238E27FC236}">
                <a16:creationId xmlns:a16="http://schemas.microsoft.com/office/drawing/2014/main" id="{F9D4204D-90A2-7664-FBC2-5B444890ED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601" y="249737"/>
            <a:ext cx="3906396" cy="635852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32B1867-C211-766B-FFAB-90D0107D600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87585" y="249737"/>
            <a:ext cx="3906395" cy="6422053"/>
          </a:xfrm>
          <a:prstGeom prst="rect">
            <a:avLst/>
          </a:prstGeom>
        </p:spPr>
      </p:pic>
      <p:pic>
        <p:nvPicPr>
          <p:cNvPr id="8" name="Picture 7" descr="A group of men standing in a crowd&#10;&#10;AI-generated content may be incorrect.">
            <a:extLst>
              <a:ext uri="{FF2B5EF4-FFF2-40B4-BE49-F238E27FC236}">
                <a16:creationId xmlns:a16="http://schemas.microsoft.com/office/drawing/2014/main" id="{2BF4B14D-AD8A-C558-4052-F69EEF18A811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6584" r="-2"/>
          <a:stretch>
            <a:fillRect/>
          </a:stretch>
        </p:blipFill>
        <p:spPr>
          <a:xfrm>
            <a:off x="8484882" y="770754"/>
            <a:ext cx="3416831" cy="53164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871162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139</TotalTime>
  <Words>284</Words>
  <Application>Microsoft Macintosh PowerPoint</Application>
  <PresentationFormat>Widescreen</PresentationFormat>
  <Paragraphs>18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Aptos</vt:lpstr>
      <vt:lpstr>Aptos Display</vt:lpstr>
      <vt:lpstr>Arial</vt:lpstr>
      <vt:lpstr>Gill Sans MT</vt:lpstr>
      <vt:lpstr>Office Theme</vt:lpstr>
      <vt:lpstr>After the Universal Declaration of Human Rights: In the footsteps of Felix Ermacora’s UN service (1960-1995) </vt:lpstr>
      <vt:lpstr>PowerPoint Presentation</vt:lpstr>
      <vt:lpstr>From Austria to the United Nations </vt:lpstr>
      <vt:lpstr>UN service 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Hoffmann, Alvina</dc:creator>
  <cp:lastModifiedBy>Hoffmann, Alvina</cp:lastModifiedBy>
  <cp:revision>8</cp:revision>
  <dcterms:created xsi:type="dcterms:W3CDTF">2025-05-23T09:14:01Z</dcterms:created>
  <dcterms:modified xsi:type="dcterms:W3CDTF">2025-10-24T15:11:35Z</dcterms:modified>
</cp:coreProperties>
</file>